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306" r:id="rId5"/>
    <p:sldId id="308" r:id="rId6"/>
    <p:sldId id="309" r:id="rId7"/>
    <p:sldId id="312" r:id="rId8"/>
    <p:sldId id="368" r:id="rId9"/>
    <p:sldId id="369" r:id="rId10"/>
    <p:sldId id="314" r:id="rId11"/>
    <p:sldId id="297" r:id="rId12"/>
    <p:sldId id="315" r:id="rId13"/>
    <p:sldId id="370" r:id="rId14"/>
    <p:sldId id="371" r:id="rId15"/>
    <p:sldId id="372" r:id="rId16"/>
    <p:sldId id="655" r:id="rId17"/>
    <p:sldId id="651" r:id="rId18"/>
    <p:sldId id="656" r:id="rId19"/>
    <p:sldId id="685" r:id="rId20"/>
    <p:sldId id="332" r:id="rId21"/>
    <p:sldId id="374" r:id="rId22"/>
    <p:sldId id="337" r:id="rId23"/>
    <p:sldId id="310" r:id="rId24"/>
    <p:sldId id="316" r:id="rId25"/>
    <p:sldId id="317" r:id="rId26"/>
    <p:sldId id="319" r:id="rId27"/>
    <p:sldId id="320" r:id="rId28"/>
    <p:sldId id="321" r:id="rId29"/>
    <p:sldId id="366" r:id="rId30"/>
    <p:sldId id="365" r:id="rId31"/>
    <p:sldId id="367" r:id="rId32"/>
  </p:sldIdLst>
  <p:sldSz cx="12192000" cy="6858000"/>
  <p:notesSz cx="6858000" cy="3343275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3E4B"/>
    <a:srgbClr val="C2C3C3"/>
    <a:srgbClr val="98CFCD"/>
    <a:srgbClr val="0000FF"/>
    <a:srgbClr val="0099CC"/>
    <a:srgbClr val="58B02C"/>
    <a:srgbClr val="7F7F7F"/>
    <a:srgbClr val="84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B98A74-E0D7-49CA-986C-5725DA6F2A7E}" v="820" dt="2020-08-17T11:33:26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17" autoAdjust="0"/>
    <p:restoredTop sz="87558" autoAdjust="0"/>
  </p:normalViewPr>
  <p:slideViewPr>
    <p:cSldViewPr>
      <p:cViewPr varScale="1">
        <p:scale>
          <a:sx n="74" d="100"/>
          <a:sy n="74" d="100"/>
        </p:scale>
        <p:origin x="58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3438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C7C05-C9CB-4301-A79E-E2CC40B99804}" type="datetimeFigureOut">
              <a:rPr lang="nb-NO" smtClean="0"/>
              <a:t>17.08.2020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2760B-67CF-47F2-BD90-301CB636EA0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3145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E9CDE-871D-4736-90AA-6B38E3E683C1}" type="datetimeFigureOut">
              <a:rPr lang="nb-NO" smtClean="0"/>
              <a:t>17.08.2020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A8F8-DE54-4687-87A5-A2C4E405A8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023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2905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01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74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129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7721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Exempel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GitHub/Wiki</a:t>
            </a:r>
            <a:endParaRPr lang="en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8955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913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873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9fdbaa5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9fdbaa5d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39fdbaa5d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97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3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91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9fdbaa5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9fdbaa5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39fdbaa5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45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9fdbaa5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9fdbaa5d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39fdbaa5d_2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06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fdbaa5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9fdbaa5d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39fdbaa5d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92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0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3"/>
          <p:cNvSpPr>
            <a:spLocks noGrp="1"/>
          </p:cNvSpPr>
          <p:nvPr>
            <p:ph type="ctrTitle"/>
          </p:nvPr>
        </p:nvSpPr>
        <p:spPr>
          <a:xfrm>
            <a:off x="1991544" y="2348880"/>
            <a:ext cx="9784761" cy="1656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 sz="3600"/>
              <a:t>Klikk for å redigere tittelstil</a:t>
            </a:r>
            <a:endParaRPr lang="nb-NO" sz="3600" dirty="0"/>
          </a:p>
        </p:txBody>
      </p:sp>
      <p:sp>
        <p:nvSpPr>
          <p:cNvPr id="17" name="Undertittel 4"/>
          <p:cNvSpPr>
            <a:spLocks noGrp="1"/>
          </p:cNvSpPr>
          <p:nvPr>
            <p:ph type="subTitle" idx="1"/>
          </p:nvPr>
        </p:nvSpPr>
        <p:spPr>
          <a:xfrm>
            <a:off x="1991544" y="4293096"/>
            <a:ext cx="9774403" cy="108012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nb-NO" sz="2400"/>
              <a:t>Klikk for å redigere undertittelstil i malen</a:t>
            </a:r>
            <a:endParaRPr lang="nb-NO" sz="24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1A96A7-E13C-44BC-A07A-FC3851B03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5437" y="267790"/>
            <a:ext cx="1181203" cy="6179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D61F0E-55E0-4E34-A77A-8F6865FC15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791" y="2262860"/>
            <a:ext cx="1277390" cy="1277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334046" y="891259"/>
            <a:ext cx="11510425" cy="5634086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F6929-0DBD-4A27-B027-FC2A21E6776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2DAE62-E13E-456F-BD91-A461A076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7" y="260648"/>
            <a:ext cx="10586489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 med ma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332888" y="312459"/>
            <a:ext cx="11518444" cy="6212886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F6A84-C71A-4C0B-AAFE-6E0BC1827EB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880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Bullet Slide">
  <p:cSld name="2-Column Bullet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8155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392309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66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09600" y="541020"/>
            <a:ext cx="10972800" cy="73914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 marL="1600200" indent="-228600">
              <a:buFont typeface="Wingdings" panose="05000000000000000000" pitchFamily="2" charset="2"/>
              <a:buChar char="§"/>
              <a:defRPr sz="1200"/>
            </a:lvl4pPr>
          </a:lstStyle>
          <a:p>
            <a:pPr lvl="0"/>
            <a:r>
              <a:rPr lang="en-US" noProof="0" dirty="0"/>
              <a:t>Text level 1</a:t>
            </a:r>
          </a:p>
          <a:p>
            <a:pPr lvl="1"/>
            <a:r>
              <a:rPr lang="en-US" noProof="0" dirty="0"/>
              <a:t>Text level 2</a:t>
            </a:r>
          </a:p>
          <a:p>
            <a:pPr lvl="2"/>
            <a:r>
              <a:rPr lang="en-US" noProof="0" dirty="0"/>
              <a:t>Text level 3</a:t>
            </a:r>
          </a:p>
          <a:p>
            <a:pPr lvl="3"/>
            <a:r>
              <a:rPr lang="en-US" noProof="0" dirty="0"/>
              <a:t>Text level 4</a:t>
            </a:r>
          </a:p>
        </p:txBody>
      </p:sp>
      <p:pic>
        <p:nvPicPr>
          <p:cNvPr id="14" name="Bildobjekt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165" y="248791"/>
            <a:ext cx="1577340" cy="437198"/>
          </a:xfrm>
          <a:prstGeom prst="rect">
            <a:avLst/>
          </a:prstGeom>
        </p:spPr>
      </p:pic>
      <p:sp>
        <p:nvSpPr>
          <p:cNvPr id="15" name="textruta 14"/>
          <p:cNvSpPr txBox="1"/>
          <p:nvPr userDrawn="1"/>
        </p:nvSpPr>
        <p:spPr>
          <a:xfrm>
            <a:off x="11110833" y="6399256"/>
            <a:ext cx="873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4C8D1E4-A420-458D-96B8-621797327B40}" type="slidenum">
              <a:rPr lang="sv-SE" sz="1000" smtClean="0"/>
              <a:pPr algn="r"/>
              <a:t>‹#›</a:t>
            </a:fld>
            <a:endParaRPr lang="sv-SE" sz="1000" dirty="0"/>
          </a:p>
        </p:txBody>
      </p:sp>
    </p:spTree>
    <p:extLst>
      <p:ext uri="{BB962C8B-B14F-4D97-AF65-F5344CB8AC3E}">
        <p14:creationId xmlns:p14="http://schemas.microsoft.com/office/powerpoint/2010/main" val="343704259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335360" y="1928444"/>
            <a:ext cx="11521279" cy="4610057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940026" y="1265334"/>
            <a:ext cx="9916613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940027" y="924754"/>
            <a:ext cx="9916613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3166-6758-48A4-B49C-F9932EA75A8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66A5AD-43D5-4D32-8F27-633B39B41C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5437" y="267790"/>
            <a:ext cx="1181203" cy="617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36F438-CDE3-402C-9EA0-62FD69DE0E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319499"/>
            <a:ext cx="1277390" cy="12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1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335360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7" name="Plassholder for bilde 14">
            <a:extLst>
              <a:ext uri="{FF2B5EF4-FFF2-40B4-BE49-F238E27FC236}">
                <a16:creationId xmlns:a16="http://schemas.microsoft.com/office/drawing/2014/main" id="{94CF597E-4A53-4CC9-89C0-F72970712D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71107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8" name="Plassholder for bilde 14">
            <a:extLst>
              <a:ext uri="{FF2B5EF4-FFF2-40B4-BE49-F238E27FC236}">
                <a16:creationId xmlns:a16="http://schemas.microsoft.com/office/drawing/2014/main" id="{E813C608-3545-4809-A370-11D7875BCA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06855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9" name="Plassholder for bilde 14">
            <a:extLst>
              <a:ext uri="{FF2B5EF4-FFF2-40B4-BE49-F238E27FC236}">
                <a16:creationId xmlns:a16="http://schemas.microsoft.com/office/drawing/2014/main" id="{0C80338C-D48D-4203-8B2C-FA044061E2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2603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0" name="Plassholder for bilde 14">
            <a:extLst>
              <a:ext uri="{FF2B5EF4-FFF2-40B4-BE49-F238E27FC236}">
                <a16:creationId xmlns:a16="http://schemas.microsoft.com/office/drawing/2014/main" id="{6A436A84-B596-4762-8CD1-4230E2A50FC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678350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1" name="Plassholder for bilde 14">
            <a:extLst>
              <a:ext uri="{FF2B5EF4-FFF2-40B4-BE49-F238E27FC236}">
                <a16:creationId xmlns:a16="http://schemas.microsoft.com/office/drawing/2014/main" id="{4EDE7101-21B0-4FFB-9C22-54BF87138B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5360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2" name="Plassholder for bilde 14">
            <a:extLst>
              <a:ext uri="{FF2B5EF4-FFF2-40B4-BE49-F238E27FC236}">
                <a16:creationId xmlns:a16="http://schemas.microsoft.com/office/drawing/2014/main" id="{67C99B98-95E3-4D96-A04A-80341A2D15A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71107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3" name="Plassholder for bilde 14">
            <a:extLst>
              <a:ext uri="{FF2B5EF4-FFF2-40B4-BE49-F238E27FC236}">
                <a16:creationId xmlns:a16="http://schemas.microsoft.com/office/drawing/2014/main" id="{6EDEFA61-D1D6-4A6D-97AA-02C609008D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06855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4" name="Plassholder for bilde 14">
            <a:extLst>
              <a:ext uri="{FF2B5EF4-FFF2-40B4-BE49-F238E27FC236}">
                <a16:creationId xmlns:a16="http://schemas.microsoft.com/office/drawing/2014/main" id="{3BC40895-2356-4097-8766-78B39E47B45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42603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5" name="Plassholder for bilde 14">
            <a:extLst>
              <a:ext uri="{FF2B5EF4-FFF2-40B4-BE49-F238E27FC236}">
                <a16:creationId xmlns:a16="http://schemas.microsoft.com/office/drawing/2014/main" id="{319E0358-86E2-42E8-A3EE-B1FA6E6D76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678350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6" name="Plassholder for bilde 14">
            <a:extLst>
              <a:ext uri="{FF2B5EF4-FFF2-40B4-BE49-F238E27FC236}">
                <a16:creationId xmlns:a16="http://schemas.microsoft.com/office/drawing/2014/main" id="{E66B96A5-AE74-4B45-8BD8-1587C0CEFF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5360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7" name="Plassholder for bilde 14">
            <a:extLst>
              <a:ext uri="{FF2B5EF4-FFF2-40B4-BE49-F238E27FC236}">
                <a16:creationId xmlns:a16="http://schemas.microsoft.com/office/drawing/2014/main" id="{E0160755-05C3-40D9-9B51-B4079DAAB8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71107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8" name="Plassholder for bilde 14">
            <a:extLst>
              <a:ext uri="{FF2B5EF4-FFF2-40B4-BE49-F238E27FC236}">
                <a16:creationId xmlns:a16="http://schemas.microsoft.com/office/drawing/2014/main" id="{2AE9D6E6-85FB-429C-AD65-9A8DA67AF2B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06855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9" name="Plassholder for bilde 14">
            <a:extLst>
              <a:ext uri="{FF2B5EF4-FFF2-40B4-BE49-F238E27FC236}">
                <a16:creationId xmlns:a16="http://schemas.microsoft.com/office/drawing/2014/main" id="{E637BF2D-2574-4507-8524-96676F22285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42603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40" name="Plassholder for bilde 14">
            <a:extLst>
              <a:ext uri="{FF2B5EF4-FFF2-40B4-BE49-F238E27FC236}">
                <a16:creationId xmlns:a16="http://schemas.microsoft.com/office/drawing/2014/main" id="{D5BF9182-D0ED-43BA-9323-C33757B33C0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678350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 userDrawn="1">
            <p:ph type="ctrTitle"/>
          </p:nvPr>
        </p:nvSpPr>
        <p:spPr>
          <a:xfrm>
            <a:off x="1940026" y="1265334"/>
            <a:ext cx="9916613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 userDrawn="1">
            <p:ph type="subTitle" idx="1"/>
          </p:nvPr>
        </p:nvSpPr>
        <p:spPr>
          <a:xfrm>
            <a:off x="1940027" y="924754"/>
            <a:ext cx="9916613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66A5AD-43D5-4D32-8F27-633B39B41C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5437" y="267790"/>
            <a:ext cx="1181203" cy="617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36F438-CDE3-402C-9EA0-62FD69DE0E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319499"/>
            <a:ext cx="1277390" cy="12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0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34048" y="900001"/>
            <a:ext cx="11510423" cy="5623952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99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andret - 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1AE4433-0A65-4E7C-842A-C7271F813023}"/>
              </a:ext>
            </a:extLst>
          </p:cNvPr>
          <p:cNvSpPr/>
          <p:nvPr userDrawn="1"/>
        </p:nvSpPr>
        <p:spPr>
          <a:xfrm>
            <a:off x="10344472" y="116632"/>
            <a:ext cx="15841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79377" y="1196751"/>
            <a:ext cx="11204205" cy="5181871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400"/>
            </a:lvl1pPr>
            <a:lvl2pPr>
              <a:spcBef>
                <a:spcPts val="0"/>
              </a:spcBef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D002B-773B-415D-A15F-838EC065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7" y="550800"/>
            <a:ext cx="10511890" cy="469132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22C7DBD5-BF3E-44B8-AC60-5255467B5A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6551" y="250171"/>
            <a:ext cx="1276072" cy="6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1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#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33407" y="1268792"/>
            <a:ext cx="11561690" cy="5276461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2077159C-DBF6-442C-A3C5-41944505A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048" y="633332"/>
            <a:ext cx="11561690" cy="469132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nb-NO" dirty="0"/>
              <a:t>Klikk </a:t>
            </a:r>
            <a:r>
              <a:rPr lang="nb-NO" dirty="0" err="1"/>
              <a:t>forå</a:t>
            </a:r>
            <a:r>
              <a:rPr lang="nb-NO" dirty="0"/>
              <a:t> redigere tittelstil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6815A86-A95A-4C74-A68C-4F9E42D1C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048" y="248392"/>
            <a:ext cx="10730504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07566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334800" y="900000"/>
            <a:ext cx="4342799" cy="563380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040000" y="900000"/>
            <a:ext cx="6807600" cy="5633807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8EBAF-9C54-44D6-A577-E1A0E57E207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5541F6-4938-4A31-A761-6CF43C786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252000"/>
            <a:ext cx="10576137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334048" y="900000"/>
            <a:ext cx="6842071" cy="565140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B3CE8-555C-44D7-85B6-B6DA83CF5D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lassholder for tekst 14">
            <a:extLst>
              <a:ext uri="{FF2B5EF4-FFF2-40B4-BE49-F238E27FC236}">
                <a16:creationId xmlns:a16="http://schemas.microsoft.com/office/drawing/2014/main" id="{C3E599A1-5146-41A3-BE13-34958A32D1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3301" y="1141760"/>
            <a:ext cx="4341170" cy="533528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tekst 10">
            <a:extLst>
              <a:ext uri="{FF2B5EF4-FFF2-40B4-BE49-F238E27FC236}">
                <a16:creationId xmlns:a16="http://schemas.microsoft.com/office/drawing/2014/main" id="{71278FDF-39F6-4061-8656-BEA3464244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4589" y="889821"/>
            <a:ext cx="4249882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10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Forklaringstekst</a:t>
            </a:r>
          </a:p>
        </p:txBody>
      </p:sp>
      <p:sp>
        <p:nvSpPr>
          <p:cNvPr id="18" name="Plassholder for tekst 10">
            <a:extLst>
              <a:ext uri="{FF2B5EF4-FFF2-40B4-BE49-F238E27FC236}">
                <a16:creationId xmlns:a16="http://schemas.microsoft.com/office/drawing/2014/main" id="{3142A14B-945D-464F-952A-9E10473F81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3301" y="896927"/>
            <a:ext cx="813473" cy="240704"/>
          </a:xfrm>
          <a:solidFill>
            <a:srgbClr val="58B02C"/>
          </a:solidFill>
        </p:spPr>
        <p:txBody>
          <a:bodyPr wrap="squar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Infotittel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75BC3-0E29-49E5-9AD9-11B42FC5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8" y="252000"/>
            <a:ext cx="10586488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8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4356" y="908720"/>
            <a:ext cx="7023302" cy="1944216"/>
          </a:xfr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324355" y="3140968"/>
            <a:ext cx="7023302" cy="642744"/>
          </a:xfrm>
        </p:spPr>
        <p:txBody>
          <a:bodyPr>
            <a:normAutofit/>
          </a:bodyPr>
          <a:lstStyle>
            <a:lvl1pPr marL="0" indent="0" algn="r">
              <a:buNone/>
              <a:defRPr sz="17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/>
              <a:t>Navn </a:t>
            </a:r>
            <a:r>
              <a:rPr lang="nb-NO" dirty="0" err="1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7670249" y="908720"/>
            <a:ext cx="4186470" cy="4608512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856A7-7EEC-4642-9A86-F29893BDB93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CD917-89A0-43DB-91C1-0A143B66A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4471" y="6669360"/>
            <a:ext cx="346297" cy="18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34800" y="252000"/>
            <a:ext cx="10585175" cy="469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34800" y="900000"/>
            <a:ext cx="11509109" cy="56139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1A6CD11-E977-49CF-A845-B2E5D94F536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64552" y="227894"/>
            <a:ext cx="776034" cy="406005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5F26AB22-0A45-4E72-A00B-4C2B02CDFCE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488488" y="201197"/>
            <a:ext cx="475876" cy="469357"/>
          </a:xfrm>
          <a:prstGeom prst="rect">
            <a:avLst/>
          </a:prstGeom>
        </p:spPr>
      </p:pic>
      <p:pic>
        <p:nvPicPr>
          <p:cNvPr id="7" name="Bildobjekt 6" descr="En bild som visar mugg&#10;&#10;Automatiskt genererad beskrivning">
            <a:extLst>
              <a:ext uri="{FF2B5EF4-FFF2-40B4-BE49-F238E27FC236}">
                <a16:creationId xmlns:a16="http://schemas.microsoft.com/office/drawing/2014/main" id="{51D9F853-C85E-4450-93A1-D812AAE4717B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801111"/>
            <a:ext cx="671000" cy="251625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4E13B27B-BCEB-4E04-9892-EE948D97FC2A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509" y="801111"/>
            <a:ext cx="835051" cy="166018"/>
          </a:xfrm>
          <a:prstGeom prst="rect">
            <a:avLst/>
          </a:prstGeom>
        </p:spPr>
      </p:pic>
      <p:grpSp>
        <p:nvGrpSpPr>
          <p:cNvPr id="10" name="Group 13">
            <a:extLst>
              <a:ext uri="{FF2B5EF4-FFF2-40B4-BE49-F238E27FC236}">
                <a16:creationId xmlns:a16="http://schemas.microsoft.com/office/drawing/2014/main" id="{DF3B56D3-302A-45BC-8AE9-47E9ADB027EE}"/>
              </a:ext>
            </a:extLst>
          </p:cNvPr>
          <p:cNvGrpSpPr/>
          <p:nvPr userDrawn="1"/>
        </p:nvGrpSpPr>
        <p:grpSpPr>
          <a:xfrm>
            <a:off x="334800" y="255139"/>
            <a:ext cx="9721080" cy="432048"/>
            <a:chOff x="623392" y="260648"/>
            <a:chExt cx="9721080" cy="432048"/>
          </a:xfrm>
        </p:grpSpPr>
        <p:sp>
          <p:nvSpPr>
            <p:cNvPr id="11" name="Tittel 1">
              <a:extLst>
                <a:ext uri="{FF2B5EF4-FFF2-40B4-BE49-F238E27FC236}">
                  <a16:creationId xmlns:a16="http://schemas.microsoft.com/office/drawing/2014/main" id="{8EFC8B9F-61AD-4B73-A406-15A534B2DC0E}"/>
                </a:ext>
              </a:extLst>
            </p:cNvPr>
            <p:cNvSpPr txBox="1">
              <a:spLocks/>
            </p:cNvSpPr>
            <p:nvPr/>
          </p:nvSpPr>
          <p:spPr>
            <a:xfrm>
              <a:off x="623392" y="260648"/>
              <a:ext cx="9721080" cy="432048"/>
            </a:xfrm>
            <a:prstGeom prst="rect">
              <a:avLst/>
            </a:prstGeom>
            <a:solidFill>
              <a:srgbClr val="8824A0"/>
            </a:solidFill>
          </p:spPr>
          <p:txBody>
            <a:bodyPr vert="horz" lIns="0" tIns="0" rIns="0" bIns="0" rtlCol="0" anchor="ctr">
              <a:normAutofit fontScale="40000" lnSpcReduction="20000"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2600" kern="1200">
                  <a:solidFill>
                    <a:schemeClr val="tx1"/>
                  </a:solidFill>
                  <a:latin typeface="Calibri" panose="020F0502020204030204" pitchFamily="34" charset="0"/>
                  <a:ea typeface="+mj-ea"/>
                  <a:cs typeface="+mj-cs"/>
                </a:defRPr>
              </a:lvl1pPr>
            </a:lstStyle>
            <a:p>
              <a:br>
                <a:rPr lang="nb-NO" sz="4000"/>
              </a:br>
              <a:endParaRPr lang="nb-NO" sz="4000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2AD32EDB-73CF-4D71-B89E-1F02B788A759}"/>
                </a:ext>
              </a:extLst>
            </p:cNvPr>
            <p:cNvSpPr/>
            <p:nvPr/>
          </p:nvSpPr>
          <p:spPr>
            <a:xfrm>
              <a:off x="767968" y="275628"/>
              <a:ext cx="79208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Bjørnafjorden</a:t>
              </a:r>
              <a:r>
                <a:rPr lang="en-US" dirty="0">
                  <a:solidFill>
                    <a:schemeClr val="bg1"/>
                  </a:solidFill>
                </a:rPr>
                <a:t> Open Live Centre (BOLC) </a:t>
              </a:r>
              <a:r>
                <a:rPr lang="en-US" dirty="0" err="1">
                  <a:solidFill>
                    <a:schemeClr val="bg1"/>
                  </a:solidFill>
                </a:rPr>
                <a:t>och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maskinlesbar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håndbok</a:t>
              </a:r>
              <a:r>
                <a:rPr lang="en-US" dirty="0">
                  <a:solidFill>
                    <a:schemeClr val="bg1"/>
                  </a:solidFill>
                </a:rPr>
                <a:t> V440</a:t>
              </a:r>
              <a:endParaRPr lang="nb-NO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Bildobjekt 12" descr="En bild som visar ritning&#10;&#10;Automatiskt genererad beskrivning">
            <a:extLst>
              <a:ext uri="{FF2B5EF4-FFF2-40B4-BE49-F238E27FC236}">
                <a16:creationId xmlns:a16="http://schemas.microsoft.com/office/drawing/2014/main" id="{5BAC7F91-5DA2-443A-A4A0-F80496FBEFD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293" y="1151625"/>
            <a:ext cx="770735" cy="3689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74" r:id="rId3"/>
    <p:sldLayoutId id="2147483671" r:id="rId4"/>
    <p:sldLayoutId id="2147483675" r:id="rId5"/>
    <p:sldLayoutId id="2147483673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2" r:id="rId12"/>
    <p:sldLayoutId id="2147483676" r:id="rId13"/>
    <p:sldLayoutId id="2147483677" r:id="rId14"/>
  </p:sldLayoutIdLst>
  <p:hf hdr="0" ftr="0" dt="0"/>
  <p:txStyles>
    <p:titleStyle>
      <a:lvl1pPr algn="l" defTabSz="914035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02394" indent="-302394" algn="l" defTabSz="914035" rtl="0" eaLnBrk="1" latinLnBrk="0" hangingPunct="1">
        <a:spcBef>
          <a:spcPts val="432"/>
        </a:spcBef>
        <a:buClr>
          <a:srgbClr val="ED9300"/>
        </a:buClr>
        <a:buFont typeface="Arial" pitchFamily="34" charset="0"/>
        <a:buChar char="●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9076" indent="-251065" algn="l" defTabSz="914035" rtl="0" eaLnBrk="1" latinLnBrk="0" hangingPunct="1">
        <a:spcBef>
          <a:spcPts val="0"/>
        </a:spcBef>
        <a:buFont typeface="Arial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94052" indent="-191925" algn="l" defTabSz="914035" rtl="0" eaLnBrk="1" latinLnBrk="0" hangingPunct="1">
        <a:spcBef>
          <a:spcPts val="432"/>
        </a:spcBef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94511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197294" indent="-252181" algn="l" defTabSz="914035" rtl="0" eaLnBrk="1" latinLnBrk="0" hangingPunct="1">
        <a:spcBef>
          <a:spcPts val="432"/>
        </a:spcBef>
        <a:buFont typeface="Arial" pitchFamily="34" charset="0"/>
        <a:buChar char="»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3594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2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9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en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url.org/dc/terms/creator" TargetMode="External"/><Relationship Id="rId7" Type="http://schemas.openxmlformats.org/officeDocument/2006/relationships/hyperlink" Target="http://xmlns.com/foaf/spec/#term_name" TargetMode="External"/><Relationship Id="rId2" Type="http://schemas.openxmlformats.org/officeDocument/2006/relationships/hyperlink" Target="http://www.example.org/index.html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dbpedia.org/ontology/Person" TargetMode="External"/><Relationship Id="rId5" Type="http://schemas.openxmlformats.org/officeDocument/2006/relationships/hyperlink" Target="https://www.w3.org/1999/02/22-rdf-syntax-ns#type" TargetMode="External"/><Relationship Id="rId4" Type="http://schemas.openxmlformats.org/officeDocument/2006/relationships/hyperlink" Target="http://company.org/employees/johnsmith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jena.apache.org/tutorials/sparql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publicdomainpictures.net/view-image.php?image=89199&amp;picture=happy-mother-with-baby" TargetMode="Externa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lov.linkeddata.es/dataset/lov/" TargetMode="External"/><Relationship Id="rId13" Type="http://schemas.openxmlformats.org/officeDocument/2006/relationships/hyperlink" Target="https://www.ogc.org/standards/geosparql" TargetMode="External"/><Relationship Id="rId3" Type="http://schemas.openxmlformats.org/officeDocument/2006/relationships/image" Target="../media/image29.jpg"/><Relationship Id="rId7" Type="http://schemas.openxmlformats.org/officeDocument/2006/relationships/hyperlink" Target="https://www.adlibris.com/se/bok/programming-the-semantic-web-9780596153816?gclid=CjwKCAiAhc7yBRAdEiwAplGxX-qM9VeZgZ3P3rZ8m5okQ7U9vVCpOz6VORmhQUa_MIdhl5--C3lbYxoCFO4QAvD_BwE" TargetMode="External"/><Relationship Id="rId12" Type="http://schemas.openxmlformats.org/officeDocument/2006/relationships/hyperlink" Target="http://linkedgeodata.org/sparql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2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5stardata.info/en/" TargetMode="External"/><Relationship Id="rId11" Type="http://schemas.openxmlformats.org/officeDocument/2006/relationships/hyperlink" Target="http://linkedgeodata.org/About" TargetMode="External"/><Relationship Id="rId5" Type="http://schemas.openxmlformats.org/officeDocument/2006/relationships/hyperlink" Target="https://www.cambridgesemantics.com/blog/semantic-university/intro-semantic-web/intro-linked-data/" TargetMode="External"/><Relationship Id="rId15" Type="http://schemas.openxmlformats.org/officeDocument/2006/relationships/image" Target="../media/image31.jpg"/><Relationship Id="rId10" Type="http://schemas.openxmlformats.org/officeDocument/2006/relationships/hyperlink" Target="http://dbpedia.org/isparql/" TargetMode="External"/><Relationship Id="rId4" Type="http://schemas.openxmlformats.org/officeDocument/2006/relationships/hyperlink" Target="https://www.w3.org/standards/semanticweb/data" TargetMode="External"/><Relationship Id="rId9" Type="http://schemas.openxmlformats.org/officeDocument/2006/relationships/hyperlink" Target="http://mowl-power.cs.man.ac.uk/protegeowltutorial/resources/ProtegeOWLTutorialP4_v1_3.pdf" TargetMode="External"/><Relationship Id="rId14" Type="http://schemas.openxmlformats.org/officeDocument/2006/relationships/hyperlink" Target="https://www.bokus.com/bok/9780470498163/semantic-web-for-dummies/?source=googleps&amp;gclid=Cj0KCQjwx7zzBRCcARIsABPRscMMdoWez-CDVg8xYimYA54eAYSWqZbLP0AgkT_YMTigYFlUjtNAX3saAqSwEALw_wc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gvesen.no/_attachment/111840/binary/964064?fast_title=H%C3%A5ndbok+V440+Bruregistrering%2C+veiledning+%2812+MB%29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hyperlink" Target="https://fr.wikipedia.org/wiki/Microsoft_Excel" TargetMode="External"/><Relationship Id="rId7" Type="http://schemas.openxmlformats.org/officeDocument/2006/relationships/hyperlink" Target="http://www.personal.psu.edu/staff/b/x/bxb11/Objective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10" Type="http://schemas.openxmlformats.org/officeDocument/2006/relationships/image" Target="../media/image40.jpg"/><Relationship Id="rId4" Type="http://schemas.openxmlformats.org/officeDocument/2006/relationships/image" Target="../media/image37.png"/><Relationship Id="rId9" Type="http://schemas.openxmlformats.org/officeDocument/2006/relationships/hyperlink" Target="http://dangerousharvests.blogspot.com/2011/04/zen-teachers-as-professionals.html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owl.cs.manchester.ac.uk/publications/talks-and-tutorials/fhkbtutorial/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github.com/buildingsmart-norway/maskinlesbar_v440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rdfspatial.vegdata.no:7200/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://rdf.vegdata.no/V440/v440-brudata-owl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rdf.vegdata.no/V440/v440-owl" TargetMode="External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lars.wikstrom@triona.se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triona.no/" TargetMode="External"/><Relationship Id="rId4" Type="http://schemas.openxmlformats.org/officeDocument/2006/relationships/hyperlink" Target="http://www.triona.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vimeo.com/418354805/1ea19799dd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w3.org/standards/semanticweb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jurnal.unmer.ac.id/index.php/j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jurnal.unmer.ac.id/index.php/jpp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061" y="223339"/>
            <a:ext cx="513475" cy="506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Bilde 21">
            <a:extLst>
              <a:ext uri="{FF2B5EF4-FFF2-40B4-BE49-F238E27FC236}">
                <a16:creationId xmlns:a16="http://schemas.microsoft.com/office/drawing/2014/main" id="{6E167064-2C84-434D-B643-B16B66F0F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25405"/>
            <a:ext cx="3744416" cy="19620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290221"/>
            <a:ext cx="6502741" cy="1230704"/>
          </a:xfrm>
          <a:prstGeom prst="rect">
            <a:avLst/>
          </a:prstGeom>
        </p:spPr>
      </p:pic>
      <p:sp>
        <p:nvSpPr>
          <p:cNvPr id="7" name="Tittel 1">
            <a:extLst>
              <a:ext uri="{FF2B5EF4-FFF2-40B4-BE49-F238E27FC236}">
                <a16:creationId xmlns:a16="http://schemas.microsoft.com/office/drawing/2014/main" id="{054E6A52-3A10-439B-A373-30C127A64D4A}"/>
              </a:ext>
            </a:extLst>
          </p:cNvPr>
          <p:cNvSpPr txBox="1">
            <a:spLocks/>
          </p:cNvSpPr>
          <p:nvPr/>
        </p:nvSpPr>
        <p:spPr>
          <a:xfrm>
            <a:off x="1726422" y="5301208"/>
            <a:ext cx="8937376" cy="567680"/>
          </a:xfrm>
          <a:prstGeom prst="rect">
            <a:avLst/>
          </a:prstGeom>
          <a:solidFill>
            <a:srgbClr val="8824A0"/>
          </a:solidFill>
        </p:spPr>
        <p:txBody>
          <a:bodyPr vert="horz" lIns="0" tIns="0" rIns="0" bIns="0" rtlCol="0" anchor="ctr">
            <a:noAutofit/>
          </a:bodyPr>
          <a:lstStyle>
            <a:lvl1pPr algn="ctr" defTabSz="914035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2020-08-21</a:t>
            </a:r>
            <a:endParaRPr lang="nb-NO" sz="4000" dirty="0"/>
          </a:p>
        </p:txBody>
      </p:sp>
      <p:pic>
        <p:nvPicPr>
          <p:cNvPr id="5" name="Bildobjekt 4" descr="En bild som visar mugg&#10;&#10;Automatiskt genererad beskrivning">
            <a:extLst>
              <a:ext uri="{FF2B5EF4-FFF2-40B4-BE49-F238E27FC236}">
                <a16:creationId xmlns:a16="http://schemas.microsoft.com/office/drawing/2014/main" id="{C8B7FA27-B41B-4EC3-B1CE-954184B877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90" y="2279341"/>
            <a:ext cx="3504581" cy="1314218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7A951464-8E2F-43B4-ADD2-FA7A84A20F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11" y="2541589"/>
            <a:ext cx="3312368" cy="658538"/>
          </a:xfrm>
          <a:prstGeom prst="rect">
            <a:avLst/>
          </a:prstGeom>
        </p:spPr>
      </p:pic>
      <p:pic>
        <p:nvPicPr>
          <p:cNvPr id="8" name="Bildobjekt 7" descr="En bild som visar ritning&#10;&#10;Automatiskt genererad beskrivning">
            <a:extLst>
              <a:ext uri="{FF2B5EF4-FFF2-40B4-BE49-F238E27FC236}">
                <a16:creationId xmlns:a16="http://schemas.microsoft.com/office/drawing/2014/main" id="{9F574BA5-E6C2-45DA-B349-71DD796592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65" y="2162429"/>
            <a:ext cx="2646040" cy="1266571"/>
          </a:xfrm>
          <a:prstGeom prst="rect">
            <a:avLst/>
          </a:prstGeom>
        </p:spPr>
      </p:pic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C89455E3-EAD4-4695-B374-F72D2EF5D1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Tittel 1">
            <a:extLst>
              <a:ext uri="{FF2B5EF4-FFF2-40B4-BE49-F238E27FC236}">
                <a16:creationId xmlns:a16="http://schemas.microsoft.com/office/drawing/2014/main" id="{0DDD5563-E803-4574-B57A-2990E285ECB7}"/>
              </a:ext>
            </a:extLst>
          </p:cNvPr>
          <p:cNvSpPr txBox="1">
            <a:spLocks/>
          </p:cNvSpPr>
          <p:nvPr/>
        </p:nvSpPr>
        <p:spPr>
          <a:xfrm>
            <a:off x="1726422" y="4767446"/>
            <a:ext cx="8937376" cy="567680"/>
          </a:xfrm>
          <a:prstGeom prst="rect">
            <a:avLst/>
          </a:prstGeom>
          <a:solidFill>
            <a:srgbClr val="8824A0"/>
          </a:solidFill>
        </p:spPr>
        <p:txBody>
          <a:bodyPr vert="horz" lIns="0" tIns="0" rIns="0" bIns="0" rtlCol="0" anchor="ctr">
            <a:noAutofit/>
          </a:bodyPr>
          <a:lstStyle>
            <a:lvl1pPr algn="ctr" defTabSz="914035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bg1"/>
                </a:solidFill>
              </a:rPr>
              <a:t>Maskinlesbar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håndbok</a:t>
            </a:r>
            <a:r>
              <a:rPr lang="en-US" sz="2400" dirty="0">
                <a:solidFill>
                  <a:schemeClr val="bg1"/>
                </a:solidFill>
              </a:rPr>
              <a:t> V440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247681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638289" y="628692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63" y="1550182"/>
            <a:ext cx="6677033" cy="34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386" y="4646860"/>
            <a:ext cx="4473800" cy="20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A708778-8C63-4ED4-AD89-F39E4503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764" y="1216967"/>
            <a:ext cx="2095500" cy="2266950"/>
          </a:xfrm>
          <a:prstGeom prst="rect">
            <a:avLst/>
          </a:prstGeom>
        </p:spPr>
      </p:pic>
      <p:sp>
        <p:nvSpPr>
          <p:cNvPr id="7" name="Google Shape;387;p53">
            <a:extLst>
              <a:ext uri="{FF2B5EF4-FFF2-40B4-BE49-F238E27FC236}">
                <a16:creationId xmlns:a16="http://schemas.microsoft.com/office/drawing/2014/main" id="{534F4C06-3E6F-4B3B-B100-390CC2DD6C70}"/>
              </a:ext>
            </a:extLst>
          </p:cNvPr>
          <p:cNvSpPr txBox="1"/>
          <p:nvPr/>
        </p:nvSpPr>
        <p:spPr>
          <a:xfrm>
            <a:off x="609599" y="998367"/>
            <a:ext cx="7494165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 – Resource Description Framework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5D8B767-29E7-4A70-96C7-EBCEB9B7AD1F}"/>
              </a:ext>
            </a:extLst>
          </p:cNvPr>
          <p:cNvSpPr txBox="1"/>
          <p:nvPr/>
        </p:nvSpPr>
        <p:spPr>
          <a:xfrm>
            <a:off x="1600453" y="4963166"/>
            <a:ext cx="1334211" cy="5847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A Fact!</a:t>
            </a:r>
            <a:endParaRPr lang="en-SE" sz="3200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4E1B0E7-B991-4792-8967-1DBEC302B63C}"/>
              </a:ext>
            </a:extLst>
          </p:cNvPr>
          <p:cNvSpPr txBox="1"/>
          <p:nvPr/>
        </p:nvSpPr>
        <p:spPr>
          <a:xfrm>
            <a:off x="7679975" y="4780437"/>
            <a:ext cx="3812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609600" y="692696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4" y="1290434"/>
            <a:ext cx="9949801" cy="51538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BFAC238E-2DFC-4B81-9811-FE56F3C4FB68}"/>
              </a:ext>
            </a:extLst>
          </p:cNvPr>
          <p:cNvSpPr/>
          <p:nvPr/>
        </p:nvSpPr>
        <p:spPr>
          <a:xfrm>
            <a:off x="1218835" y="2804636"/>
            <a:ext cx="32388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typeNo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“24”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frameColor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“green”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:openable “true” .</a:t>
            </a:r>
          </a:p>
        </p:txBody>
      </p:sp>
    </p:spTree>
    <p:extLst>
      <p:ext uri="{BB962C8B-B14F-4D97-AF65-F5344CB8AC3E}">
        <p14:creationId xmlns:p14="http://schemas.microsoft.com/office/powerpoint/2010/main" val="312600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775667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4821228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RDFS – RDF Schema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1" y="1783901"/>
            <a:ext cx="10280215" cy="479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4112600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53"/>
          <p:cNvSpPr/>
          <p:nvPr/>
        </p:nvSpPr>
        <p:spPr>
          <a:xfrm>
            <a:off x="7089933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BE6913C-55A1-4F2F-86E3-3BF3A263105D}"/>
              </a:ext>
            </a:extLst>
          </p:cNvPr>
          <p:cNvSpPr/>
          <p:nvPr/>
        </p:nvSpPr>
        <p:spPr>
          <a:xfrm>
            <a:off x="7816051" y="1820532"/>
            <a:ext cx="32388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49A683DF-1D6E-45CA-84C5-DC385F11E449}"/>
              </a:ext>
            </a:extLst>
          </p:cNvPr>
          <p:cNvSpPr/>
          <p:nvPr/>
        </p:nvSpPr>
        <p:spPr>
          <a:xfrm rot="20598763">
            <a:off x="2176364" y="3924682"/>
            <a:ext cx="100811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F65767DE-8585-48A2-B70C-2166DC172AA2}"/>
              </a:ext>
            </a:extLst>
          </p:cNvPr>
          <p:cNvSpPr/>
          <p:nvPr/>
        </p:nvSpPr>
        <p:spPr>
          <a:xfrm>
            <a:off x="1162857" y="4888781"/>
            <a:ext cx="10897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FF371018-3BFC-4AE8-927A-ED49E4886BFD}"/>
              </a:ext>
            </a:extLst>
          </p:cNvPr>
          <p:cNvSpPr/>
          <p:nvPr/>
        </p:nvSpPr>
        <p:spPr>
          <a:xfrm rot="19951966">
            <a:off x="4352520" y="3157104"/>
            <a:ext cx="1218702" cy="543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50393C1D-0276-418E-9E9E-39CED00A2B2A}"/>
              </a:ext>
            </a:extLst>
          </p:cNvPr>
          <p:cNvSpPr/>
          <p:nvPr/>
        </p:nvSpPr>
        <p:spPr>
          <a:xfrm rot="3564990">
            <a:off x="3548190" y="4474293"/>
            <a:ext cx="1218702" cy="543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3412D59E-91CC-45E7-A715-0683194D5067}"/>
              </a:ext>
            </a:extLst>
          </p:cNvPr>
          <p:cNvSpPr/>
          <p:nvPr/>
        </p:nvSpPr>
        <p:spPr>
          <a:xfrm rot="1617320">
            <a:off x="6176128" y="3153372"/>
            <a:ext cx="1218702" cy="543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Ellips 15">
            <a:extLst>
              <a:ext uri="{FF2B5EF4-FFF2-40B4-BE49-F238E27FC236}">
                <a16:creationId xmlns:a16="http://schemas.microsoft.com/office/drawing/2014/main" id="{52BF4AE7-7B5B-4303-984A-A6A1E675AE71}"/>
              </a:ext>
            </a:extLst>
          </p:cNvPr>
          <p:cNvSpPr/>
          <p:nvPr/>
        </p:nvSpPr>
        <p:spPr>
          <a:xfrm rot="17835381">
            <a:off x="7035605" y="4574539"/>
            <a:ext cx="1218702" cy="543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Ellips 16">
            <a:extLst>
              <a:ext uri="{FF2B5EF4-FFF2-40B4-BE49-F238E27FC236}">
                <a16:creationId xmlns:a16="http://schemas.microsoft.com/office/drawing/2014/main" id="{7983D5D2-76D4-4BA4-8BD5-9EC212C5477E}"/>
              </a:ext>
            </a:extLst>
          </p:cNvPr>
          <p:cNvSpPr/>
          <p:nvPr/>
        </p:nvSpPr>
        <p:spPr>
          <a:xfrm rot="978381">
            <a:off x="8603886" y="3811371"/>
            <a:ext cx="1218702" cy="543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8" name="Ellips 17">
            <a:extLst>
              <a:ext uri="{FF2B5EF4-FFF2-40B4-BE49-F238E27FC236}">
                <a16:creationId xmlns:a16="http://schemas.microsoft.com/office/drawing/2014/main" id="{CD9E1DBE-55F4-4C21-A66A-81B4965971F9}"/>
              </a:ext>
            </a:extLst>
          </p:cNvPr>
          <p:cNvSpPr/>
          <p:nvPr/>
        </p:nvSpPr>
        <p:spPr>
          <a:xfrm rot="978381">
            <a:off x="4482630" y="2063436"/>
            <a:ext cx="1218702" cy="543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F2C50E96-FB61-4871-9226-E4FC749D2F27}"/>
              </a:ext>
            </a:extLst>
          </p:cNvPr>
          <p:cNvSpPr/>
          <p:nvPr/>
        </p:nvSpPr>
        <p:spPr>
          <a:xfrm>
            <a:off x="1991544" y="1715141"/>
            <a:ext cx="1971826" cy="543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16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6" y="870767"/>
            <a:ext cx="10972800" cy="739140"/>
          </a:xfrm>
        </p:spPr>
        <p:txBody>
          <a:bodyPr/>
          <a:lstStyle/>
          <a:p>
            <a:r>
              <a:rPr lang="sv-SE" dirty="0"/>
              <a:t>RDF - URI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445" y="1457551"/>
            <a:ext cx="11509109" cy="4833256"/>
          </a:xfrm>
        </p:spPr>
        <p:txBody>
          <a:bodyPr/>
          <a:lstStyle/>
          <a:p>
            <a:pPr marL="342865" indent="-342865">
              <a:lnSpc>
                <a:spcPct val="80000"/>
              </a:lnSpc>
              <a:defRPr/>
            </a:pPr>
            <a:r>
              <a:rPr lang="en-US" sz="2799" dirty="0" err="1"/>
              <a:t>För</a:t>
            </a:r>
            <a:r>
              <a:rPr lang="en-US" sz="2799" dirty="0"/>
              <a:t> </a:t>
            </a:r>
            <a:r>
              <a:rPr lang="en-US" sz="2799" dirty="0" err="1"/>
              <a:t>att</a:t>
            </a:r>
            <a:r>
              <a:rPr lang="en-US" sz="2799" dirty="0"/>
              <a:t> </a:t>
            </a:r>
            <a:r>
              <a:rPr lang="en-US" sz="2799" dirty="0" err="1"/>
              <a:t>identifiera</a:t>
            </a:r>
            <a:r>
              <a:rPr lang="en-US" sz="2799" dirty="0"/>
              <a:t> </a:t>
            </a:r>
            <a:r>
              <a:rPr lang="en-US" sz="2799" dirty="0" err="1"/>
              <a:t>resurser</a:t>
            </a:r>
            <a:r>
              <a:rPr lang="en-US" sz="2799" dirty="0"/>
              <a:t> </a:t>
            </a:r>
            <a:r>
              <a:rPr lang="en-US" sz="2799" dirty="0" err="1"/>
              <a:t>så</a:t>
            </a:r>
            <a:r>
              <a:rPr lang="en-US" sz="2799" dirty="0"/>
              <a:t> </a:t>
            </a:r>
            <a:r>
              <a:rPr lang="en-US" sz="2799" dirty="0" err="1"/>
              <a:t>använder</a:t>
            </a:r>
            <a:r>
              <a:rPr lang="en-US" sz="2799" dirty="0"/>
              <a:t> RDF </a:t>
            </a:r>
            <a:r>
              <a:rPr lang="el-GR" sz="2799" b="1" dirty="0"/>
              <a:t>Uniform Resource Identifiers</a:t>
            </a:r>
            <a:r>
              <a:rPr lang="en-US" sz="2799" b="1" dirty="0"/>
              <a:t> (</a:t>
            </a:r>
            <a:r>
              <a:rPr lang="el-GR" sz="2799" b="1" dirty="0"/>
              <a:t>URI</a:t>
            </a:r>
            <a:r>
              <a:rPr lang="en-US" sz="2799" b="1" dirty="0"/>
              <a:t> – </a:t>
            </a:r>
            <a:r>
              <a:rPr lang="en-US" sz="2799" b="1" dirty="0" err="1"/>
              <a:t>dvs</a:t>
            </a:r>
            <a:r>
              <a:rPr lang="en-US" sz="2799" b="1" dirty="0"/>
              <a:t> web-</a:t>
            </a:r>
            <a:r>
              <a:rPr lang="en-US" sz="2799" b="1" dirty="0" err="1"/>
              <a:t>identiteter</a:t>
            </a:r>
            <a:r>
              <a:rPr lang="el-GR" sz="2799" dirty="0"/>
              <a:t>)</a:t>
            </a:r>
            <a:endParaRPr lang="en-US" sz="2799" b="1" dirty="0"/>
          </a:p>
          <a:p>
            <a:pPr marL="800065" lvl="1" indent="-342865">
              <a:lnSpc>
                <a:spcPct val="80000"/>
              </a:lnSpc>
              <a:defRPr/>
            </a:pPr>
            <a:r>
              <a:rPr lang="en-US" sz="2399" b="1" dirty="0"/>
              <a:t>“</a:t>
            </a:r>
            <a:r>
              <a:rPr lang="en-US" dirty="0"/>
              <a:t>a string of characters used to identify a web resource”</a:t>
            </a:r>
          </a:p>
          <a:p>
            <a:pPr marL="1257265" lvl="2" indent="-342865">
              <a:lnSpc>
                <a:spcPct val="80000"/>
              </a:lnSpc>
              <a:defRPr/>
            </a:pPr>
            <a:r>
              <a:rPr lang="en-US" sz="1999" b="1" dirty="0"/>
              <a:t>urn (</a:t>
            </a:r>
            <a:r>
              <a:rPr lang="sv-SE" dirty="0"/>
              <a:t>urn:isbn:0-486-27557-4</a:t>
            </a:r>
            <a:r>
              <a:rPr lang="en-US" sz="1999" b="1" dirty="0"/>
              <a:t>)</a:t>
            </a:r>
          </a:p>
          <a:p>
            <a:pPr marL="1257265" lvl="2" indent="-342865">
              <a:lnSpc>
                <a:spcPct val="80000"/>
              </a:lnSpc>
              <a:defRPr/>
            </a:pPr>
            <a:r>
              <a:rPr lang="en-US" sz="1999" b="1" dirty="0" err="1"/>
              <a:t>url</a:t>
            </a:r>
            <a:r>
              <a:rPr lang="en-US" sz="1999" b="1" dirty="0"/>
              <a:t> (</a:t>
            </a:r>
            <a:r>
              <a:rPr lang="en-US" sz="1999" dirty="0"/>
              <a:t>http://www.bookshop.com/books/Romeo_and_Juliet</a:t>
            </a:r>
            <a:r>
              <a:rPr lang="en-US" sz="1999" b="1" dirty="0"/>
              <a:t>)</a:t>
            </a:r>
            <a:endParaRPr lang="en-US" sz="2399" b="1" dirty="0"/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sz="2799" dirty="0"/>
              <a:t> </a:t>
            </a:r>
            <a:endParaRPr lang="el-GR" sz="2799" dirty="0"/>
          </a:p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3429000"/>
            <a:ext cx="3659648" cy="17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1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68760"/>
            <a:ext cx="10972800" cy="739140"/>
          </a:xfrm>
        </p:spPr>
        <p:txBody>
          <a:bodyPr/>
          <a:lstStyle/>
          <a:p>
            <a:r>
              <a:rPr lang="sv-SE" dirty="0"/>
              <a:t>Semantiska webben i tillämpning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445" y="2007900"/>
            <a:ext cx="11509109" cy="3097404"/>
          </a:xfrm>
        </p:spPr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ansats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informationshantering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länka</a:t>
            </a:r>
            <a:r>
              <a:rPr lang="en-US" dirty="0"/>
              <a:t> data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vilken</a:t>
            </a:r>
            <a:r>
              <a:rPr lang="en-US" dirty="0"/>
              <a:t> </a:t>
            </a:r>
            <a:r>
              <a:rPr lang="en-US" dirty="0" err="1"/>
              <a:t>källa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med </a:t>
            </a:r>
            <a:r>
              <a:rPr lang="en-US" dirty="0" err="1"/>
              <a:t>vilket</a:t>
            </a:r>
            <a:r>
              <a:rPr lang="en-US" dirty="0"/>
              <a:t> format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helst</a:t>
            </a:r>
            <a:r>
              <a:rPr lang="en-US" dirty="0"/>
              <a:t> </a:t>
            </a:r>
            <a:r>
              <a:rPr lang="en-US" dirty="0" err="1"/>
              <a:t>utan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kräva</a:t>
            </a:r>
            <a:r>
              <a:rPr lang="en-US" dirty="0"/>
              <a:t> </a:t>
            </a:r>
            <a:r>
              <a:rPr lang="en-US" dirty="0" err="1"/>
              <a:t>tung</a:t>
            </a:r>
            <a:r>
              <a:rPr lang="en-US" dirty="0"/>
              <a:t> </a:t>
            </a:r>
            <a:r>
              <a:rPr lang="en-US" dirty="0" err="1"/>
              <a:t>planering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förväg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billig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inkrementell</a:t>
            </a:r>
            <a:r>
              <a:rPr lang="en-US" dirty="0"/>
              <a:t> </a:t>
            </a:r>
            <a:r>
              <a:rPr lang="en-US" dirty="0" err="1"/>
              <a:t>ansats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dataintegration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Traditionella</a:t>
            </a:r>
            <a:r>
              <a:rPr lang="en-US" dirty="0"/>
              <a:t> </a:t>
            </a:r>
            <a:r>
              <a:rPr lang="en-US" dirty="0" err="1"/>
              <a:t>ansatser</a:t>
            </a:r>
            <a:r>
              <a:rPr lang="en-US" dirty="0"/>
              <a:t> </a:t>
            </a:r>
            <a:r>
              <a:rPr lang="en-US" dirty="0" err="1"/>
              <a:t>lider</a:t>
            </a:r>
            <a:r>
              <a:rPr lang="en-US" dirty="0"/>
              <a:t> </a:t>
            </a:r>
            <a:r>
              <a:rPr lang="en-US" dirty="0" err="1"/>
              <a:t>ofta</a:t>
            </a:r>
            <a:r>
              <a:rPr lang="en-US" dirty="0"/>
              <a:t> </a:t>
            </a:r>
            <a:r>
              <a:rPr lang="en-US" dirty="0" err="1"/>
              <a:t>brist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den </a:t>
            </a:r>
            <a:r>
              <a:rPr lang="en-US" dirty="0" err="1"/>
              <a:t>flexibilitet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den </a:t>
            </a:r>
            <a:r>
              <a:rPr lang="en-US" dirty="0" err="1"/>
              <a:t>semantiska</a:t>
            </a:r>
            <a:r>
              <a:rPr lang="en-US" dirty="0"/>
              <a:t> </a:t>
            </a:r>
            <a:r>
              <a:rPr lang="en-US" dirty="0" err="1"/>
              <a:t>webben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dess</a:t>
            </a:r>
            <a:r>
              <a:rPr lang="en-US" dirty="0"/>
              <a:t> </a:t>
            </a:r>
            <a:r>
              <a:rPr lang="en-US" dirty="0" err="1"/>
              <a:t>teknologier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designade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klara</a:t>
            </a:r>
            <a:endParaRPr lang="en-US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22939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36712"/>
            <a:ext cx="10972800" cy="739140"/>
          </a:xfrm>
        </p:spPr>
        <p:txBody>
          <a:bodyPr/>
          <a:lstStyle/>
          <a:p>
            <a:r>
              <a:rPr lang="sv-SE" dirty="0"/>
              <a:t>RDF – </a:t>
            </a:r>
            <a:r>
              <a:rPr lang="sv-SE" dirty="0" err="1"/>
              <a:t>Triple</a:t>
            </a:r>
            <a:r>
              <a:rPr lang="sv-SE" dirty="0"/>
              <a:t> (enkelt exempel)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65831" y="1280160"/>
            <a:ext cx="7697745" cy="487627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65" indent="-342865">
              <a:buNone/>
              <a:defRPr/>
            </a:pPr>
            <a:r>
              <a:rPr lang="el-GR" sz="2799" dirty="0">
                <a:latin typeface="Courier New" panose="02070309020205020404" pitchFamily="49" charset="0"/>
              </a:rPr>
              <a:t>http://www.example.org/index.html</a:t>
            </a:r>
            <a:r>
              <a:rPr lang="en-US" sz="3199" dirty="0"/>
              <a:t> </a:t>
            </a:r>
            <a:r>
              <a:rPr lang="el-GR" sz="3199" dirty="0"/>
              <a:t> </a:t>
            </a:r>
            <a:r>
              <a:rPr lang="sv-SE" sz="3199" dirty="0"/>
              <a:t>är någonting som skapats av ”</a:t>
            </a:r>
            <a:r>
              <a:rPr lang="el-GR" sz="3199" dirty="0"/>
              <a:t>John Smith</a:t>
            </a:r>
            <a:r>
              <a:rPr lang="en-US" sz="3199" dirty="0"/>
              <a:t>”</a:t>
            </a:r>
            <a:endParaRPr lang="en-US" sz="3199" b="1" dirty="0"/>
          </a:p>
          <a:p>
            <a:pPr marL="342865" indent="-342865">
              <a:defRPr/>
            </a:pPr>
            <a:r>
              <a:rPr lang="en-US" sz="3199" b="1" dirty="0" err="1">
                <a:solidFill>
                  <a:srgbClr val="FF0000"/>
                </a:solidFill>
              </a:rPr>
              <a:t>Subjektet</a:t>
            </a:r>
            <a:r>
              <a:rPr lang="en-US" sz="3199" dirty="0">
                <a:solidFill>
                  <a:srgbClr val="FF0000"/>
                </a:solidFill>
              </a:rPr>
              <a:t> </a:t>
            </a:r>
            <a:r>
              <a:rPr lang="en-US" sz="3199" dirty="0"/>
              <a:t>(</a:t>
            </a:r>
            <a:r>
              <a:rPr lang="en-US" sz="3199" dirty="0" err="1"/>
              <a:t>noden</a:t>
            </a:r>
            <a:r>
              <a:rPr lang="en-US" sz="3199" dirty="0"/>
              <a:t>)</a:t>
            </a:r>
            <a:r>
              <a:rPr lang="en-US" sz="3199" dirty="0">
                <a:solidFill>
                  <a:srgbClr val="FF0000"/>
                </a:solidFill>
              </a:rPr>
              <a:t> </a:t>
            </a:r>
            <a:r>
              <a:rPr lang="en-US" sz="3199" dirty="0" err="1"/>
              <a:t>är</a:t>
            </a:r>
            <a:r>
              <a:rPr lang="en-US" sz="3199" dirty="0"/>
              <a:t> </a:t>
            </a:r>
            <a:r>
              <a:rPr lang="en-US" sz="3199" dirty="0">
                <a:hlinkClick r:id="rId2" action="ppaction://hlinkfile"/>
              </a:rPr>
              <a:t>URL:en</a:t>
            </a:r>
            <a:r>
              <a:rPr lang="en-US" sz="3199" dirty="0"/>
              <a:t>, </a:t>
            </a:r>
            <a:r>
              <a:rPr lang="en-US" sz="3199" dirty="0" err="1"/>
              <a:t>dvs</a:t>
            </a:r>
            <a:r>
              <a:rPr lang="en-US" sz="3199" dirty="0"/>
              <a:t> </a:t>
            </a:r>
            <a:r>
              <a:rPr lang="en-US" sz="2799" dirty="0">
                <a:latin typeface="Courier New" panose="02070309020205020404" pitchFamily="49" charset="0"/>
              </a:rPr>
              <a:t>http://www.example.org/index.html</a:t>
            </a:r>
            <a:r>
              <a:rPr lang="en-US" sz="3199" dirty="0"/>
              <a:t> </a:t>
            </a:r>
          </a:p>
          <a:p>
            <a:pPr marL="342865" indent="-342865">
              <a:defRPr/>
            </a:pPr>
            <a:r>
              <a:rPr lang="en-US" sz="3199" b="1" dirty="0" err="1">
                <a:solidFill>
                  <a:srgbClr val="FF0000"/>
                </a:solidFill>
              </a:rPr>
              <a:t>Predikatet</a:t>
            </a:r>
            <a:r>
              <a:rPr lang="en-US" sz="3199" dirty="0">
                <a:solidFill>
                  <a:srgbClr val="FF0000"/>
                </a:solidFill>
              </a:rPr>
              <a:t> </a:t>
            </a:r>
            <a:r>
              <a:rPr lang="en-US" sz="3199" dirty="0"/>
              <a:t>(</a:t>
            </a:r>
            <a:r>
              <a:rPr lang="en-US" sz="3199" dirty="0" err="1"/>
              <a:t>länken</a:t>
            </a:r>
            <a:r>
              <a:rPr lang="en-US" sz="3199" dirty="0"/>
              <a:t>)</a:t>
            </a:r>
            <a:r>
              <a:rPr lang="en-US" sz="3199" dirty="0">
                <a:solidFill>
                  <a:srgbClr val="FF0000"/>
                </a:solidFill>
              </a:rPr>
              <a:t> </a:t>
            </a:r>
            <a:r>
              <a:rPr lang="en-US" sz="3199" dirty="0" err="1"/>
              <a:t>är</a:t>
            </a:r>
            <a:r>
              <a:rPr lang="en-US" sz="3199" dirty="0"/>
              <a:t> </a:t>
            </a:r>
            <a:r>
              <a:rPr lang="en-US" sz="3199" dirty="0" err="1"/>
              <a:t>termen</a:t>
            </a:r>
            <a:r>
              <a:rPr lang="en-US" sz="3199" dirty="0"/>
              <a:t> “</a:t>
            </a:r>
            <a:r>
              <a:rPr lang="en-US" sz="3199" dirty="0" err="1"/>
              <a:t>Skapad</a:t>
            </a:r>
            <a:r>
              <a:rPr lang="en-US" sz="3199" dirty="0"/>
              <a:t> </a:t>
            </a:r>
            <a:r>
              <a:rPr lang="en-US" sz="3199" dirty="0" err="1"/>
              <a:t>av</a:t>
            </a:r>
            <a:r>
              <a:rPr lang="en-US" sz="3199" dirty="0"/>
              <a:t>"</a:t>
            </a:r>
          </a:p>
          <a:p>
            <a:pPr marL="342865" indent="-342865">
              <a:defRPr/>
            </a:pPr>
            <a:r>
              <a:rPr lang="en-US" sz="3199" b="1" dirty="0" err="1">
                <a:solidFill>
                  <a:srgbClr val="FF0000"/>
                </a:solidFill>
              </a:rPr>
              <a:t>Objektet</a:t>
            </a:r>
            <a:r>
              <a:rPr lang="en-US" sz="3199" dirty="0">
                <a:solidFill>
                  <a:srgbClr val="FF0000"/>
                </a:solidFill>
              </a:rPr>
              <a:t> </a:t>
            </a:r>
            <a:r>
              <a:rPr lang="en-US" sz="3199" dirty="0"/>
              <a:t>(en </a:t>
            </a:r>
            <a:r>
              <a:rPr lang="en-US" sz="3199" dirty="0" err="1"/>
              <a:t>annan</a:t>
            </a:r>
            <a:r>
              <a:rPr lang="en-US" sz="3199" dirty="0"/>
              <a:t> nod)</a:t>
            </a:r>
            <a:r>
              <a:rPr lang="en-US" sz="3199" dirty="0">
                <a:solidFill>
                  <a:srgbClr val="FF0000"/>
                </a:solidFill>
              </a:rPr>
              <a:t> </a:t>
            </a:r>
            <a:r>
              <a:rPr lang="en-US" sz="3199" dirty="0" err="1"/>
              <a:t>är</a:t>
            </a:r>
            <a:r>
              <a:rPr lang="en-US" sz="3199" dirty="0"/>
              <a:t> </a:t>
            </a:r>
            <a:r>
              <a:rPr lang="en-US" sz="3199" dirty="0" err="1"/>
              <a:t>frasen</a:t>
            </a:r>
            <a:r>
              <a:rPr lang="en-US" sz="3199" dirty="0"/>
              <a:t> “John Smith”</a:t>
            </a:r>
            <a:endParaRPr lang="en-US" sz="3199" b="1" dirty="0"/>
          </a:p>
          <a:p>
            <a:pPr marL="342865" indent="-342865">
              <a:buNone/>
              <a:defRPr/>
            </a:pPr>
            <a:endParaRPr lang="el-GR" sz="3199" b="1" dirty="0"/>
          </a:p>
        </p:txBody>
      </p:sp>
    </p:spTree>
    <p:extLst>
      <p:ext uri="{BB962C8B-B14F-4D97-AF65-F5344CB8AC3E}">
        <p14:creationId xmlns:p14="http://schemas.microsoft.com/office/powerpoint/2010/main" val="386936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96752"/>
            <a:ext cx="10972800" cy="739140"/>
          </a:xfrm>
        </p:spPr>
        <p:txBody>
          <a:bodyPr/>
          <a:lstStyle/>
          <a:p>
            <a:r>
              <a:rPr lang="sv-SE" dirty="0"/>
              <a:t>Utvecklat exempel från föregående sida…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800" y="2276872"/>
            <a:ext cx="11509109" cy="4237048"/>
          </a:xfrm>
        </p:spPr>
        <p:txBody>
          <a:bodyPr/>
          <a:lstStyle/>
          <a:p>
            <a:r>
              <a:rPr lang="el-GR" sz="1800" dirty="0">
                <a:latin typeface="Courier New" panose="02070309020205020404" pitchFamily="49" charset="0"/>
                <a:hlinkClick r:id="rId2"/>
              </a:rPr>
              <a:t>http://www.example.org/index.html</a:t>
            </a:r>
            <a:br>
              <a:rPr lang="sv-SE" sz="1800" dirty="0">
                <a:latin typeface="Courier New" panose="02070309020205020404" pitchFamily="49" charset="0"/>
              </a:rPr>
            </a:br>
            <a:r>
              <a:rPr lang="sv-SE" sz="1800" dirty="0">
                <a:latin typeface="Courier New" panose="02070309020205020404" pitchFamily="49" charset="0"/>
                <a:hlinkClick r:id="rId3"/>
              </a:rPr>
              <a:t>http://purl.org/dc/terms/creator</a:t>
            </a:r>
            <a:r>
              <a:rPr lang="sv-SE" sz="1800" dirty="0">
                <a:latin typeface="Courier New" panose="02070309020205020404" pitchFamily="49" charset="0"/>
              </a:rPr>
              <a:t> (</a:t>
            </a:r>
            <a:r>
              <a:rPr lang="sv-SE" sz="1800" dirty="0" err="1">
                <a:latin typeface="Courier New" panose="02070309020205020404" pitchFamily="49" charset="0"/>
              </a:rPr>
              <a:t>dublin</a:t>
            </a:r>
            <a:r>
              <a:rPr lang="sv-SE" sz="1800" dirty="0">
                <a:latin typeface="Courier New" panose="02070309020205020404" pitchFamily="49" charset="0"/>
              </a:rPr>
              <a:t> </a:t>
            </a:r>
            <a:r>
              <a:rPr lang="sv-SE" sz="1800" dirty="0" err="1">
                <a:latin typeface="Courier New" panose="02070309020205020404" pitchFamily="49" charset="0"/>
              </a:rPr>
              <a:t>core</a:t>
            </a:r>
            <a:r>
              <a:rPr lang="sv-SE" sz="1800" dirty="0">
                <a:latin typeface="Courier New" panose="02070309020205020404" pitchFamily="49" charset="0"/>
              </a:rPr>
              <a:t>)</a:t>
            </a:r>
            <a:br>
              <a:rPr lang="sv-SE" sz="1800" dirty="0">
                <a:latin typeface="Courier New" panose="02070309020205020404" pitchFamily="49" charset="0"/>
              </a:rPr>
            </a:br>
            <a:r>
              <a:rPr lang="sv-SE" sz="1800" dirty="0">
                <a:latin typeface="Courier New" panose="02070309020205020404" pitchFamily="49" charset="0"/>
                <a:hlinkClick r:id="rId4"/>
              </a:rPr>
              <a:t>http://company.org/employees/johnsmith</a:t>
            </a:r>
            <a:br>
              <a:rPr lang="sv-SE" sz="1800" dirty="0">
                <a:latin typeface="Courier New" panose="02070309020205020404" pitchFamily="49" charset="0"/>
              </a:rPr>
            </a:br>
            <a:endParaRPr lang="sv-SE" sz="1800" dirty="0">
              <a:latin typeface="Courier New" panose="02070309020205020404" pitchFamily="49" charset="0"/>
            </a:endParaRPr>
          </a:p>
          <a:p>
            <a:r>
              <a:rPr lang="sv-SE" sz="1800" dirty="0">
                <a:latin typeface="Courier New" panose="02070309020205020404" pitchFamily="49" charset="0"/>
              </a:rPr>
              <a:t>http://company.org/employees/johnsmith</a:t>
            </a:r>
            <a:br>
              <a:rPr lang="sv-SE" sz="1800" dirty="0">
                <a:latin typeface="Courier New" panose="02070309020205020404" pitchFamily="49" charset="0"/>
              </a:rPr>
            </a:br>
            <a:r>
              <a:rPr lang="sv-SE" sz="1800" dirty="0">
                <a:latin typeface="Courier New" panose="02070309020205020404" pitchFamily="49" charset="0"/>
                <a:hlinkClick r:id="rId5"/>
              </a:rPr>
              <a:t>https://www.w3.org/1999/02/22-rdf-syntax-ns#type</a:t>
            </a:r>
            <a:br>
              <a:rPr lang="sv-SE" sz="1800" dirty="0">
                <a:latin typeface="Courier New" panose="02070309020205020404" pitchFamily="49" charset="0"/>
              </a:rPr>
            </a:br>
            <a:r>
              <a:rPr lang="sv-SE" sz="1800" dirty="0">
                <a:latin typeface="Courier New" panose="02070309020205020404" pitchFamily="49" charset="0"/>
                <a:hlinkClick r:id="rId6"/>
              </a:rPr>
              <a:t>http://dbpedia.org/ontology/Person</a:t>
            </a:r>
            <a:br>
              <a:rPr lang="sv-SE" sz="1800" dirty="0">
                <a:latin typeface="Courier New" panose="02070309020205020404" pitchFamily="49" charset="0"/>
                <a:hlinkClick r:id="rId4"/>
              </a:rPr>
            </a:br>
            <a:endParaRPr lang="sv-SE" sz="1800" dirty="0">
              <a:latin typeface="Courier New" panose="02070309020205020404" pitchFamily="49" charset="0"/>
              <a:hlinkClick r:id="rId4"/>
            </a:endParaRPr>
          </a:p>
          <a:p>
            <a:r>
              <a:rPr lang="sv-SE" sz="1800" dirty="0">
                <a:latin typeface="Courier New" panose="02070309020205020404" pitchFamily="49" charset="0"/>
                <a:hlinkClick r:id="rId4"/>
              </a:rPr>
              <a:t>http://company.org/employees/johnsmith</a:t>
            </a:r>
            <a:br>
              <a:rPr lang="sv-SE" sz="1800" dirty="0">
                <a:latin typeface="Courier New" panose="02070309020205020404" pitchFamily="49" charset="0"/>
              </a:rPr>
            </a:br>
            <a:r>
              <a:rPr lang="sv-SE" sz="1800" dirty="0">
                <a:latin typeface="Courier New" panose="02070309020205020404" pitchFamily="49" charset="0"/>
                <a:hlinkClick r:id="rId7"/>
              </a:rPr>
              <a:t>http://xmlns.com/foaf/spec/#term_name</a:t>
            </a:r>
            <a:br>
              <a:rPr lang="sv-SE" sz="1800" dirty="0">
                <a:latin typeface="Courier New" panose="02070309020205020404" pitchFamily="49" charset="0"/>
              </a:rPr>
            </a:br>
            <a:r>
              <a:rPr lang="sv-SE" sz="1800" dirty="0">
                <a:latin typeface="Courier New" panose="02070309020205020404" pitchFamily="49" charset="0"/>
              </a:rPr>
              <a:t>”John Smith”</a:t>
            </a:r>
            <a:br>
              <a:rPr lang="sv-SE" sz="2000" dirty="0">
                <a:latin typeface="Courier New" panose="02070309020205020404" pitchFamily="49" charset="0"/>
              </a:rPr>
            </a:br>
            <a:br>
              <a:rPr lang="sv-SE" dirty="0">
                <a:latin typeface="Courier New" panose="02070309020205020404" pitchFamily="49" charset="0"/>
              </a:rPr>
            </a:br>
            <a:endParaRPr lang="sv-SE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34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407368" y="739543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SPARQL – Querying the semantic web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847725" y="2409825"/>
            <a:ext cx="5458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SELECT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WHERE {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}   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8A374CD-78D1-4048-96E9-8010A578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97" y="2835019"/>
            <a:ext cx="4842934" cy="3027595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227B3517-8C87-4EC1-AD74-6D95DB026CFF}"/>
              </a:ext>
            </a:extLst>
          </p:cNvPr>
          <p:cNvSpPr txBox="1"/>
          <p:nvPr/>
        </p:nvSpPr>
        <p:spPr>
          <a:xfrm>
            <a:off x="847725" y="4837171"/>
            <a:ext cx="68066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https://jena.apache.org/tutorials/sparql.html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Några</a:t>
            </a:r>
            <a:r>
              <a:rPr lang="en-US" sz="2800" dirty="0"/>
              <a:t> v440-exempel </a:t>
            </a:r>
            <a:r>
              <a:rPr lang="en-US" sz="2800" dirty="0" err="1"/>
              <a:t>senare</a:t>
            </a:r>
            <a:r>
              <a:rPr lang="en-US" sz="2800" dirty="0"/>
              <a:t>…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378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 18">
            <a:extLst>
              <a:ext uri="{FF2B5EF4-FFF2-40B4-BE49-F238E27FC236}">
                <a16:creationId xmlns:a16="http://schemas.microsoft.com/office/drawing/2014/main" id="{B473A23B-5D3C-4711-8E9C-6A2590E45768}"/>
              </a:ext>
            </a:extLst>
          </p:cNvPr>
          <p:cNvSpPr/>
          <p:nvPr/>
        </p:nvSpPr>
        <p:spPr>
          <a:xfrm>
            <a:off x="10038620" y="3503806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Mother</a:t>
            </a:r>
            <a:endParaRPr lang="en-SE" sz="1600" dirty="0"/>
          </a:p>
        </p:txBody>
      </p:sp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327791" y="769264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OWL – </a:t>
            </a:r>
            <a:r>
              <a:rPr lang="en-US" sz="3200" b="1" dirty="0" err="1">
                <a:latin typeface="Calibri"/>
                <a:ea typeface="Calibri"/>
                <a:cs typeface="Calibri"/>
                <a:sym typeface="Calibri"/>
              </a:rPr>
              <a:t>Ontologier</a:t>
            </a: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 (RDFS++)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83834" y="1981201"/>
            <a:ext cx="85996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Web Ontology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OWL </a:t>
            </a:r>
            <a:r>
              <a:rPr lang="en-US" sz="2400" dirty="0" err="1"/>
              <a:t>inkluderar</a:t>
            </a:r>
            <a:r>
              <a:rPr lang="en-US" sz="2400" dirty="0"/>
              <a:t> RDFS plus </a:t>
            </a:r>
            <a:r>
              <a:rPr lang="en-US" sz="2400" dirty="0" err="1"/>
              <a:t>mycket</a:t>
            </a:r>
            <a:r>
              <a:rPr lang="en-US" sz="2400" dirty="0"/>
              <a:t> </a:t>
            </a:r>
            <a:r>
              <a:rPr lang="en-US" sz="2400" dirty="0" err="1"/>
              <a:t>mera</a:t>
            </a:r>
            <a:r>
              <a:rPr lang="en-US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Class “Mother” is the intersection of classes “Parent” and “Woman”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My class “Wall” is equivalent to the class “</a:t>
            </a:r>
            <a:r>
              <a:rPr lang="en-US" sz="2400" i="1" dirty="0" err="1"/>
              <a:t>IfcWall</a:t>
            </a:r>
            <a:r>
              <a:rPr lang="en-US" sz="2400" i="1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</a:t>
            </a:r>
            <a:r>
              <a:rPr lang="en-US" sz="2400" i="1" dirty="0" err="1"/>
              <a:t>System-A:BridgeA</a:t>
            </a:r>
            <a:r>
              <a:rPr lang="en-US" sz="2400" i="1" dirty="0"/>
              <a:t> is the same as </a:t>
            </a:r>
            <a:r>
              <a:rPr lang="en-US" sz="2400" i="1" dirty="0" err="1"/>
              <a:t>System-X:BridgeX</a:t>
            </a: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OWL </a:t>
            </a:r>
            <a:r>
              <a:rPr lang="en-US" sz="2400" dirty="0" err="1"/>
              <a:t>tillåter</a:t>
            </a:r>
            <a:r>
              <a:rPr lang="en-US" sz="2400" dirty="0"/>
              <a:t> dig </a:t>
            </a:r>
            <a:r>
              <a:rPr lang="en-US" sz="2400" dirty="0" err="1"/>
              <a:t>att</a:t>
            </a:r>
            <a:r>
              <a:rPr lang="en-US" sz="2400" dirty="0"/>
              <a:t> </a:t>
            </a:r>
            <a:r>
              <a:rPr lang="en-US" sz="2400" dirty="0" err="1"/>
              <a:t>enkelt</a:t>
            </a:r>
            <a:r>
              <a:rPr lang="en-US" sz="2400" dirty="0"/>
              <a:t> </a:t>
            </a:r>
            <a:r>
              <a:rPr lang="en-US" sz="2400" dirty="0" err="1"/>
              <a:t>uttrycka</a:t>
            </a:r>
            <a:r>
              <a:rPr lang="en-US" sz="2400" dirty="0"/>
              <a:t> </a:t>
            </a:r>
            <a:r>
              <a:rPr lang="en-US" sz="2400" dirty="0" err="1"/>
              <a:t>samband</a:t>
            </a:r>
            <a:r>
              <a:rPr lang="en-US" sz="2400" dirty="0"/>
              <a:t> </a:t>
            </a:r>
            <a:r>
              <a:rPr lang="en-US" sz="2400" dirty="0" err="1"/>
              <a:t>mellan</a:t>
            </a:r>
            <a:r>
              <a:rPr lang="en-US" sz="2400" dirty="0"/>
              <a:t> </a:t>
            </a:r>
            <a:r>
              <a:rPr lang="en-US" sz="2400" dirty="0" err="1"/>
              <a:t>olika</a:t>
            </a:r>
            <a:r>
              <a:rPr lang="en-US" sz="2400" dirty="0"/>
              <a:t> </a:t>
            </a:r>
            <a:r>
              <a:rPr lang="en-US" sz="2400" dirty="0" err="1"/>
              <a:t>ontologier</a:t>
            </a:r>
            <a:r>
              <a:rPr lang="en-US" sz="2400" dirty="0"/>
              <a:t> med </a:t>
            </a:r>
            <a:r>
              <a:rPr lang="en-US" sz="2400" dirty="0" err="1"/>
              <a:t>hjälp</a:t>
            </a:r>
            <a:r>
              <a:rPr lang="en-US" sz="2400" dirty="0"/>
              <a:t> av </a:t>
            </a:r>
            <a:r>
              <a:rPr lang="en-US" sz="2400" dirty="0" err="1"/>
              <a:t>ett</a:t>
            </a:r>
            <a:r>
              <a:rPr lang="en-US" sz="2400" dirty="0"/>
              <a:t> </a:t>
            </a:r>
            <a:r>
              <a:rPr lang="en-US" sz="2400" dirty="0" err="1"/>
              <a:t>standardiserat</a:t>
            </a:r>
            <a:r>
              <a:rPr lang="en-US" sz="2400" dirty="0"/>
              <a:t> </a:t>
            </a:r>
            <a:r>
              <a:rPr lang="en-US" sz="2400" dirty="0" err="1"/>
              <a:t>språk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reasoning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Härledning</a:t>
            </a:r>
            <a:r>
              <a:rPr lang="en-US" sz="2400" dirty="0"/>
              <a:t> (</a:t>
            </a:r>
            <a:r>
              <a:rPr lang="en-US" sz="2400" dirty="0" err="1"/>
              <a:t>inferrence</a:t>
            </a:r>
            <a:r>
              <a:rPr lang="en-US" sz="2400" dirty="0"/>
              <a:t>) av </a:t>
            </a:r>
            <a:r>
              <a:rPr lang="en-US" sz="2400" dirty="0" err="1"/>
              <a:t>nya</a:t>
            </a:r>
            <a:r>
              <a:rPr lang="en-US" sz="2400" dirty="0"/>
              <a:t> triples (</a:t>
            </a:r>
            <a:r>
              <a:rPr lang="en-US" sz="2400" dirty="0" err="1"/>
              <a:t>dvs</a:t>
            </a:r>
            <a:r>
              <a:rPr lang="en-US" sz="2400" dirty="0"/>
              <a:t> </a:t>
            </a:r>
            <a:r>
              <a:rPr lang="en-US" sz="2400" dirty="0" err="1"/>
              <a:t>ny</a:t>
            </a:r>
            <a:r>
              <a:rPr lang="en-US" sz="2400" dirty="0"/>
              <a:t> </a:t>
            </a:r>
            <a:r>
              <a:rPr lang="en-US" sz="2400" dirty="0" err="1"/>
              <a:t>kunskap</a:t>
            </a:r>
            <a:r>
              <a:rPr lang="en-US" sz="2400" dirty="0"/>
              <a:t>) </a:t>
            </a:r>
            <a:r>
              <a:rPr lang="en-US" sz="2400" dirty="0" err="1"/>
              <a:t>från</a:t>
            </a:r>
            <a:r>
              <a:rPr lang="en-US" sz="2400" dirty="0"/>
              <a:t> </a:t>
            </a:r>
            <a:r>
              <a:rPr lang="en-US" sz="2400" dirty="0" err="1"/>
              <a:t>existerande</a:t>
            </a:r>
            <a:r>
              <a:rPr lang="en-US" sz="2400" dirty="0"/>
              <a:t> 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Denna </a:t>
            </a:r>
            <a:r>
              <a:rPr lang="en-US" sz="2400" dirty="0" err="1"/>
              <a:t>individ</a:t>
            </a:r>
            <a:r>
              <a:rPr lang="en-US" sz="2400" dirty="0"/>
              <a:t> </a:t>
            </a:r>
            <a:r>
              <a:rPr lang="en-US" sz="2400" dirty="0" err="1"/>
              <a:t>tillhör</a:t>
            </a:r>
            <a:r>
              <a:rPr lang="en-US" sz="2400" dirty="0"/>
              <a:t> </a:t>
            </a:r>
            <a:r>
              <a:rPr lang="en-US" sz="2400" dirty="0" err="1"/>
              <a:t>klasserna</a:t>
            </a:r>
            <a:r>
              <a:rPr lang="en-US" sz="2400" dirty="0"/>
              <a:t> “Parent” </a:t>
            </a:r>
            <a:r>
              <a:rPr lang="en-US" sz="2400" dirty="0" err="1"/>
              <a:t>och</a:t>
            </a:r>
            <a:r>
              <a:rPr lang="en-US" sz="2400" dirty="0"/>
              <a:t> “Woman” =&gt; </a:t>
            </a:r>
            <a:r>
              <a:rPr lang="en-US" sz="2400" dirty="0" err="1"/>
              <a:t>Måste</a:t>
            </a:r>
            <a:r>
              <a:rPr lang="en-US" sz="2400" dirty="0"/>
              <a:t> </a:t>
            </a:r>
            <a:r>
              <a:rPr lang="en-US" sz="2400" dirty="0" err="1"/>
              <a:t>även</a:t>
            </a:r>
            <a:r>
              <a:rPr lang="en-US" sz="2400" dirty="0"/>
              <a:t> </a:t>
            </a:r>
            <a:r>
              <a:rPr lang="en-US" sz="2400" dirty="0" err="1"/>
              <a:t>tillhöra</a:t>
            </a:r>
            <a:r>
              <a:rPr lang="en-US" sz="2400" dirty="0"/>
              <a:t> </a:t>
            </a:r>
            <a:r>
              <a:rPr lang="en-US" sz="2400" dirty="0" err="1"/>
              <a:t>klassen</a:t>
            </a:r>
            <a:r>
              <a:rPr lang="en-US" sz="2400" dirty="0"/>
              <a:t> “Mother”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92" y="238126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Bildobjekt 3" descr="En bild som visar person, liten, flicka, utomhus&#10;&#10;Automatiskt genererad beskrivning">
            <a:extLst>
              <a:ext uri="{FF2B5EF4-FFF2-40B4-BE49-F238E27FC236}">
                <a16:creationId xmlns:a16="http://schemas.microsoft.com/office/drawing/2014/main" id="{5B27A5DD-FC15-4CE1-8F1A-5AEB6A51F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22970" y="4922945"/>
            <a:ext cx="2360666" cy="1573777"/>
          </a:xfrm>
          <a:prstGeom prst="rect">
            <a:avLst/>
          </a:prstGeom>
        </p:spPr>
      </p:pic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9ACDDDF5-95E2-4E06-84B6-7246B7A8B744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9878761" y="4243358"/>
            <a:ext cx="319718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 7">
            <a:extLst>
              <a:ext uri="{FF2B5EF4-FFF2-40B4-BE49-F238E27FC236}">
                <a16:creationId xmlns:a16="http://schemas.microsoft.com/office/drawing/2014/main" id="{8AA8F3CD-E5D1-4C98-9877-6E4036E4DF74}"/>
              </a:ext>
            </a:extLst>
          </p:cNvPr>
          <p:cNvSpPr/>
          <p:nvPr/>
        </p:nvSpPr>
        <p:spPr>
          <a:xfrm>
            <a:off x="9283485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Woman</a:t>
            </a:r>
            <a:endParaRPr lang="en-SE" sz="1600" dirty="0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1CB9A070-B0B9-46DA-AFD4-ADC554ADB749}"/>
              </a:ext>
            </a:extLst>
          </p:cNvPr>
          <p:cNvSpPr/>
          <p:nvPr/>
        </p:nvSpPr>
        <p:spPr>
          <a:xfrm>
            <a:off x="10869894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Parent</a:t>
            </a:r>
            <a:endParaRPr lang="en-SE" sz="1600" dirty="0"/>
          </a:p>
        </p:txBody>
      </p: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22B09700-6D8F-4862-8609-36191F062DB1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10337964" y="4243358"/>
            <a:ext cx="1127206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95DA588E-549E-4301-B9D9-8E1317939945}"/>
              </a:ext>
            </a:extLst>
          </p:cNvPr>
          <p:cNvSpPr txBox="1"/>
          <p:nvPr/>
        </p:nvSpPr>
        <p:spPr>
          <a:xfrm>
            <a:off x="10650515" y="449274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FDA050B6-598C-47B1-B0CF-EF05A05DD251}"/>
              </a:ext>
            </a:extLst>
          </p:cNvPr>
          <p:cNvSpPr txBox="1"/>
          <p:nvPr/>
        </p:nvSpPr>
        <p:spPr>
          <a:xfrm>
            <a:off x="9435885" y="444465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503E026C-EC3C-46BA-B9C3-D2324F7DB512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10271285" y="4018312"/>
            <a:ext cx="362611" cy="91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6C88C48A-2003-4892-958C-7FC2C122FAD6}"/>
              </a:ext>
            </a:extLst>
          </p:cNvPr>
          <p:cNvSpPr txBox="1"/>
          <p:nvPr/>
        </p:nvSpPr>
        <p:spPr>
          <a:xfrm>
            <a:off x="10423685" y="4228968"/>
            <a:ext cx="681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</p:spTree>
    <p:extLst>
      <p:ext uri="{BB962C8B-B14F-4D97-AF65-F5344CB8AC3E}">
        <p14:creationId xmlns:p14="http://schemas.microsoft.com/office/powerpoint/2010/main" val="28752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build="p" bldLvl="2"/>
      <p:bldP spid="8" grpId="0" animBg="1"/>
      <p:bldP spid="11" grpId="0" animBg="1"/>
      <p:bldP spid="14" grpId="0"/>
      <p:bldP spid="17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767408" y="1124744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LD/SW – </a:t>
            </a:r>
            <a:r>
              <a:rPr lang="en-US" sz="3200" b="1" dirty="0" err="1"/>
              <a:t>Läs</a:t>
            </a:r>
            <a:r>
              <a:rPr lang="en-US" sz="3200" b="1" dirty="0"/>
              <a:t> </a:t>
            </a:r>
            <a:r>
              <a:rPr lang="en-US" sz="3200" b="1" dirty="0" err="1"/>
              <a:t>mera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1685925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969339" y="2162953"/>
            <a:ext cx="67322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W3C - OWL language guide 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5"/>
              </a:rPr>
              <a:t>Intro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hlinkClick r:id="rId6"/>
              </a:rPr>
              <a:t>5 star open data</a:t>
            </a:r>
            <a:r>
              <a:rPr lang="en-GB" sz="2400" dirty="0"/>
              <a:t> 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Semantic web for dummies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7"/>
              </a:rPr>
              <a:t>Programming the semantic web</a:t>
            </a:r>
            <a:endParaRPr lang="nb-NO" sz="2400" dirty="0">
              <a:hlinkClick r:id="rId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8"/>
              </a:rPr>
              <a:t>Linked Open Vocabularies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9"/>
              </a:rPr>
              <a:t>Protégé pizza tutorial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0"/>
              </a:rPr>
              <a:t>DBPedia</a:t>
            </a:r>
            <a:r>
              <a:rPr lang="en-US" sz="2400" dirty="0">
                <a:hlinkClick r:id="rId10"/>
              </a:rPr>
              <a:t> 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1"/>
              </a:rPr>
              <a:t>Linked Geodata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2"/>
              </a:rPr>
              <a:t>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3"/>
              </a:rPr>
              <a:t>OGC </a:t>
            </a:r>
            <a:r>
              <a:rPr lang="en-US" sz="2400" dirty="0" err="1">
                <a:hlinkClick r:id="rId13"/>
              </a:rPr>
              <a:t>GeoSPARQL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1"/>
              </a:rPr>
              <a:t>Linked Geodata</a:t>
            </a:r>
            <a:endParaRPr lang="en-SE" sz="2400" dirty="0"/>
          </a:p>
        </p:txBody>
      </p:sp>
      <p:pic>
        <p:nvPicPr>
          <p:cNvPr id="5" name="Bildobjekt 4" descr="En bild som visar spelare, mat&#10;&#10;Automatiskt genererad beskrivning">
            <a:hlinkClick r:id="rId14"/>
            <a:extLst>
              <a:ext uri="{FF2B5EF4-FFF2-40B4-BE49-F238E27FC236}">
                <a16:creationId xmlns:a16="http://schemas.microsoft.com/office/drawing/2014/main" id="{2B9EF7ED-6211-4762-8DBC-A97FA9CDAB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6845" y="2757699"/>
            <a:ext cx="893925" cy="1130815"/>
          </a:xfrm>
          <a:prstGeom prst="rect">
            <a:avLst/>
          </a:prstGeom>
        </p:spPr>
      </p:pic>
      <p:pic>
        <p:nvPicPr>
          <p:cNvPr id="7" name="Bildobjekt 6" descr="En bild som visar katt, svart, djur, lägger&#10;&#10;Automatiskt genererad beskrivning">
            <a:extLst>
              <a:ext uri="{FF2B5EF4-FFF2-40B4-BE49-F238E27FC236}">
                <a16:creationId xmlns:a16="http://schemas.microsoft.com/office/drawing/2014/main" id="{E8D27492-E4EB-4E57-971A-9913D56D18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7675" y="3558572"/>
            <a:ext cx="1014627" cy="13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Sylinder 7">
            <a:extLst>
              <a:ext uri="{FF2B5EF4-FFF2-40B4-BE49-F238E27FC236}">
                <a16:creationId xmlns:a16="http://schemas.microsoft.com/office/drawing/2014/main" id="{91578192-BAA1-4110-B65E-8124B530E4DE}"/>
              </a:ext>
            </a:extLst>
          </p:cNvPr>
          <p:cNvSpPr txBox="1"/>
          <p:nvPr/>
        </p:nvSpPr>
        <p:spPr>
          <a:xfrm>
            <a:off x="623392" y="977130"/>
            <a:ext cx="10657184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b-NO" sz="2400" b="1" dirty="0"/>
              <a:t>Agenda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Introduktion</a:t>
            </a:r>
            <a:r>
              <a:rPr lang="en-US" sz="2400" dirty="0"/>
              <a:t> till </a:t>
            </a:r>
            <a:r>
              <a:rPr lang="en-US" sz="2400" dirty="0" err="1"/>
              <a:t>projektet</a:t>
            </a:r>
            <a:r>
              <a:rPr lang="en-US" sz="2400" dirty="0"/>
              <a:t> </a:t>
            </a:r>
            <a:r>
              <a:rPr lang="en-US" sz="2400" dirty="0" err="1"/>
              <a:t>och</a:t>
            </a:r>
            <a:r>
              <a:rPr lang="en-US" sz="2400" dirty="0"/>
              <a:t> BOLC</a:t>
            </a:r>
            <a:endParaRPr lang="sv-SE" sz="2400" dirty="0"/>
          </a:p>
          <a:p>
            <a:pPr lvl="0"/>
            <a:endParaRPr lang="sv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Linked</a:t>
            </a:r>
            <a:r>
              <a:rPr lang="sv-SE" sz="2400" dirty="0"/>
              <a:t> data &amp; </a:t>
            </a:r>
            <a:r>
              <a:rPr lang="sv-SE" sz="2400" dirty="0" err="1"/>
              <a:t>Semantic</a:t>
            </a:r>
            <a:r>
              <a:rPr lang="sv-SE" sz="2400" dirty="0"/>
              <a:t> Web – </a:t>
            </a:r>
            <a:r>
              <a:rPr lang="sv-SE" sz="2400" dirty="0" err="1"/>
              <a:t>Crash</a:t>
            </a:r>
            <a:r>
              <a:rPr lang="sv-SE" sz="2400" dirty="0"/>
              <a:t> </a:t>
            </a:r>
            <a:r>
              <a:rPr lang="sv-SE" sz="2400" dirty="0" err="1"/>
              <a:t>course</a:t>
            </a:r>
            <a:endParaRPr lang="sv-SE" sz="2400" dirty="0"/>
          </a:p>
          <a:p>
            <a:pPr lvl="0"/>
            <a:endParaRPr lang="sv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sv-SE" sz="2400" dirty="0"/>
              <a:t>Varför göra en ontologi av V440?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sv-SE" sz="2400" dirty="0"/>
              <a:t>Hur har vi gjort? Vad innehåller ontologin?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sv-SE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sv-SE" sz="2400" dirty="0"/>
              <a:t>Implementation i mjukvara - demonstrationer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Areo</a:t>
            </a:r>
            <a:endParaRPr lang="sv-S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2400" dirty="0" err="1"/>
              <a:t>BuildingPoint</a:t>
            </a:r>
            <a:r>
              <a:rPr lang="sv-SE" sz="2400" dirty="0"/>
              <a:t> Scandinavia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488" y="201197"/>
            <a:ext cx="475876" cy="469357"/>
          </a:xfrm>
          <a:prstGeom prst="rect">
            <a:avLst/>
          </a:prstGeom>
        </p:spPr>
      </p:pic>
      <p:pic>
        <p:nvPicPr>
          <p:cNvPr id="7" name="Bildobjekt 6" descr="En bild som visar mugg&#10;&#10;Automatiskt genererad beskrivning">
            <a:extLst>
              <a:ext uri="{FF2B5EF4-FFF2-40B4-BE49-F238E27FC236}">
                <a16:creationId xmlns:a16="http://schemas.microsoft.com/office/drawing/2014/main" id="{229ACD71-222F-4383-87D3-AC0E57B497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801111"/>
            <a:ext cx="671000" cy="251625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90FB0CE4-D828-45E8-A3EE-7F888B5A6E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509" y="801111"/>
            <a:ext cx="835051" cy="166018"/>
          </a:xfrm>
          <a:prstGeom prst="rect">
            <a:avLst/>
          </a:prstGeom>
        </p:spPr>
      </p:pic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47D2D6C8-9DAF-437A-8741-D139E1AF903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8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B095BD6B-DFE8-4A3A-89CC-9BB9D8784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3200" dirty="0"/>
              <a:t>Varför göra en ontologi av </a:t>
            </a:r>
            <a:r>
              <a:rPr lang="sv-SE" sz="3200" dirty="0" err="1"/>
              <a:t>håndbok</a:t>
            </a:r>
            <a:r>
              <a:rPr lang="sv-SE" sz="3200" dirty="0"/>
              <a:t> v440?</a:t>
            </a:r>
            <a:endParaRPr lang="sv-SE" dirty="0"/>
          </a:p>
          <a:p>
            <a:endParaRPr lang="sv-SE" dirty="0"/>
          </a:p>
          <a:p>
            <a:r>
              <a:rPr lang="sv-SE" dirty="0"/>
              <a:t>Gör v440 (struktur/innehåll) explicit och maskinläsbar</a:t>
            </a:r>
          </a:p>
          <a:p>
            <a:pPr lvl="1"/>
            <a:r>
              <a:rPr lang="sv-SE" dirty="0"/>
              <a:t>Använd RDF, RDFS, OWL som en representation men behåll essensen!</a:t>
            </a:r>
            <a:br>
              <a:rPr lang="sv-SE" dirty="0"/>
            </a:br>
            <a:endParaRPr lang="sv-SE" dirty="0"/>
          </a:p>
          <a:p>
            <a:r>
              <a:rPr lang="sv-SE" dirty="0"/>
              <a:t>Underlätta enhetlig klassificering (”namnsättning”) och struktur</a:t>
            </a:r>
          </a:p>
          <a:p>
            <a:pPr lvl="1"/>
            <a:r>
              <a:rPr lang="sv-SE" dirty="0"/>
              <a:t>Alla använder samma källa</a:t>
            </a:r>
          </a:p>
          <a:p>
            <a:pPr marL="318011" lvl="1" indent="0">
              <a:buNone/>
            </a:pPr>
            <a:endParaRPr lang="sv-SE" dirty="0"/>
          </a:p>
          <a:p>
            <a:r>
              <a:rPr lang="sv-SE" dirty="0"/>
              <a:t>Möjliggör att v440 kan refereras direkt och entydigt från andra standarder och format,</a:t>
            </a:r>
            <a:br>
              <a:rPr lang="sv-SE" dirty="0"/>
            </a:br>
            <a:r>
              <a:rPr lang="sv-SE" dirty="0"/>
              <a:t>t ex IFC och GML</a:t>
            </a:r>
          </a:p>
          <a:p>
            <a:pPr lvl="1"/>
            <a:r>
              <a:rPr lang="sv-SE" dirty="0"/>
              <a:t>Genom användning av URI för identifiering </a:t>
            </a:r>
          </a:p>
          <a:p>
            <a:endParaRPr lang="sv-SE" dirty="0"/>
          </a:p>
          <a:p>
            <a:r>
              <a:rPr lang="sv-SE" dirty="0"/>
              <a:t>Enkelt att ”</a:t>
            </a:r>
            <a:r>
              <a:rPr lang="sv-SE" dirty="0" err="1"/>
              <a:t>mappa</a:t>
            </a:r>
            <a:r>
              <a:rPr lang="sv-SE" dirty="0"/>
              <a:t>” till andra strukturer, t ex IFC Bridge</a:t>
            </a:r>
          </a:p>
          <a:p>
            <a:pPr lvl="1"/>
            <a:r>
              <a:rPr lang="sv-SE" dirty="0"/>
              <a:t>Schemastyrd konvertering</a:t>
            </a:r>
          </a:p>
          <a:p>
            <a:pPr lvl="1"/>
            <a:r>
              <a:rPr lang="sv-SE" dirty="0"/>
              <a:t>Genom ”</a:t>
            </a:r>
            <a:r>
              <a:rPr lang="sv-SE" dirty="0" err="1"/>
              <a:t>Linking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Sets”/”</a:t>
            </a:r>
            <a:r>
              <a:rPr lang="sv-SE" dirty="0" err="1"/>
              <a:t>Alignment</a:t>
            </a:r>
            <a:r>
              <a:rPr lang="sv-SE" dirty="0"/>
              <a:t> </a:t>
            </a:r>
            <a:r>
              <a:rPr lang="sv-SE" dirty="0" err="1"/>
              <a:t>ontologies</a:t>
            </a:r>
            <a:r>
              <a:rPr lang="sv-SE" dirty="0"/>
              <a:t>”</a:t>
            </a:r>
            <a:br>
              <a:rPr lang="sv-SE" dirty="0"/>
            </a:br>
            <a:endParaRPr lang="sv-SE" dirty="0"/>
          </a:p>
          <a:p>
            <a:r>
              <a:rPr lang="sv-SE" dirty="0"/>
              <a:t>Tillgänglig via standardiserade </a:t>
            </a:r>
            <a:r>
              <a:rPr lang="sv-SE" dirty="0" err="1"/>
              <a:t>Web-API:er</a:t>
            </a:r>
            <a:endParaRPr lang="sv-SE" dirty="0"/>
          </a:p>
          <a:p>
            <a:pPr lvl="1"/>
            <a:r>
              <a:rPr lang="sv-SE" dirty="0"/>
              <a:t>http GET, SPARQL endpoint</a:t>
            </a:r>
            <a:br>
              <a:rPr lang="sv-SE" dirty="0"/>
            </a:br>
            <a:endParaRPr lang="sv-SE" dirty="0"/>
          </a:p>
          <a:p>
            <a:r>
              <a:rPr lang="sv-SE" dirty="0"/>
              <a:t>Utbytesformat kommer ”gratis” som ett resultat för både schema och data</a:t>
            </a:r>
            <a:endParaRPr lang="en-SE" dirty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E9A596B5-0971-45E6-9BD2-FF7DDAF4361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844471" y="6669360"/>
            <a:ext cx="346297" cy="188640"/>
          </a:xfrm>
        </p:spPr>
        <p:txBody>
          <a:bodyPr/>
          <a:lstStyle/>
          <a:p>
            <a:fld id="{506AC2BF-D24A-4EB7-9901-6BA93FB1C4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2">
            <a:hlinkClick r:id="rId3"/>
            <a:extLst>
              <a:ext uri="{FF2B5EF4-FFF2-40B4-BE49-F238E27FC236}">
                <a16:creationId xmlns:a16="http://schemas.microsoft.com/office/drawing/2014/main" id="{6AAB55BD-BF1D-4FD7-9D2C-0D0B4004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12" y="2852936"/>
            <a:ext cx="2401075" cy="33988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64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E2AEAF04-A81F-4A0A-AC71-9D03A6EE4A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E83FCE78-7F95-45CC-A1C7-962382218ED5}"/>
              </a:ext>
            </a:extLst>
          </p:cNvPr>
          <p:cNvSpPr txBox="1">
            <a:spLocks/>
          </p:cNvSpPr>
          <p:nvPr/>
        </p:nvSpPr>
        <p:spPr>
          <a:xfrm>
            <a:off x="838200" y="2033984"/>
            <a:ext cx="5352526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Construction </a:t>
            </a:r>
            <a:r>
              <a:rPr lang="sv-SE" dirty="0" err="1"/>
              <a:t>complex</a:t>
            </a:r>
            <a:endParaRPr lang="sv-SE" dirty="0"/>
          </a:p>
          <a:p>
            <a:pPr lvl="1"/>
            <a:r>
              <a:rPr lang="en-GB" dirty="0"/>
              <a:t>aggregate of </a:t>
            </a:r>
            <a:r>
              <a:rPr lang="en-GB" i="1" dirty="0"/>
              <a:t>construction entities</a:t>
            </a:r>
            <a:r>
              <a:rPr lang="en-GB" dirty="0"/>
              <a:t>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endParaRPr lang="sv-SE" dirty="0"/>
          </a:p>
          <a:p>
            <a:pPr lvl="1"/>
            <a:r>
              <a:rPr lang="en-GB" dirty="0"/>
              <a:t>an independent unit of the </a:t>
            </a:r>
            <a:r>
              <a:rPr lang="en-GB" i="1" dirty="0"/>
              <a:t>built environment</a:t>
            </a:r>
            <a:r>
              <a:rPr lang="en-GB" dirty="0"/>
              <a:t> with a characteristic spatial structure,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r>
              <a:rPr lang="sv-SE" dirty="0"/>
              <a:t> part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</a:p>
          <a:p>
            <a:r>
              <a:rPr lang="sv-SE" dirty="0"/>
              <a:t>Construction element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  <a:r>
              <a:rPr lang="en-GB" dirty="0"/>
              <a:t> with a characteristic technical function, form or position</a:t>
            </a:r>
            <a:endParaRPr lang="en-SE" dirty="0"/>
          </a:p>
          <a:p>
            <a:r>
              <a:rPr lang="sv-SE" dirty="0"/>
              <a:t>Construction process</a:t>
            </a:r>
          </a:p>
          <a:p>
            <a:pPr lvl="1"/>
            <a:r>
              <a:rPr lang="en-GB" dirty="0"/>
              <a:t>process which uses </a:t>
            </a:r>
            <a:r>
              <a:rPr lang="en-GB" i="1" dirty="0"/>
              <a:t>construction resources</a:t>
            </a:r>
            <a:r>
              <a:rPr lang="en-GB" dirty="0"/>
              <a:t> to achieve </a:t>
            </a:r>
            <a:r>
              <a:rPr lang="en-GB" i="1" dirty="0"/>
              <a:t>construction results</a:t>
            </a:r>
            <a:endParaRPr lang="en-SE" dirty="0"/>
          </a:p>
          <a:p>
            <a:pPr lvl="1"/>
            <a:endParaRPr lang="sv-SE" dirty="0"/>
          </a:p>
          <a:p>
            <a:endParaRPr lang="en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1A83D8D-FF57-4511-9F68-BF6CC82A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26" y="1700808"/>
            <a:ext cx="5463209" cy="4789177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C923B77A-B662-49E7-8A5A-44BD7CDA873C}"/>
              </a:ext>
            </a:extLst>
          </p:cNvPr>
          <p:cNvSpPr txBox="1">
            <a:spLocks/>
          </p:cNvSpPr>
          <p:nvPr/>
        </p:nvSpPr>
        <p:spPr>
          <a:xfrm>
            <a:off x="838200" y="836712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400" dirty="0"/>
              <a:t>Inspiration från ISO 12006-2</a:t>
            </a:r>
            <a:br>
              <a:rPr lang="sv-SE" dirty="0"/>
            </a:br>
            <a:r>
              <a:rPr lang="en-GB" sz="2200" b="1" dirty="0"/>
              <a:t>Building construction — Organization of information about construction works</a:t>
            </a:r>
          </a:p>
          <a:p>
            <a:r>
              <a:rPr lang="en-GB" sz="2200" b="1" dirty="0"/>
              <a:t>Part 2: Framework for classification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541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19534E4A-925C-485C-9872-68B9D49797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5B94028-E242-427C-8C80-74735853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58330"/>
            <a:ext cx="6543675" cy="4705350"/>
          </a:xfrm>
          <a:prstGeom prst="rect">
            <a:avLst/>
          </a:pr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F81F162D-C332-433A-8A5C-F44781C970C8}"/>
              </a:ext>
            </a:extLst>
          </p:cNvPr>
          <p:cNvSpPr txBox="1">
            <a:spLocks/>
          </p:cNvSpPr>
          <p:nvPr/>
        </p:nvSpPr>
        <p:spPr>
          <a:xfrm>
            <a:off x="623392" y="1298245"/>
            <a:ext cx="10515600" cy="76008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Använda/testa CEN/TC442 </a:t>
            </a:r>
            <a:r>
              <a:rPr lang="sv-SE" dirty="0" err="1"/>
              <a:t>Semantic</a:t>
            </a:r>
            <a:r>
              <a:rPr lang="sv-SE" dirty="0"/>
              <a:t> </a:t>
            </a:r>
            <a:r>
              <a:rPr lang="sv-SE" dirty="0" err="1"/>
              <a:t>Modelling</a:t>
            </a:r>
            <a:r>
              <a:rPr lang="sv-SE" dirty="0"/>
              <a:t> and </a:t>
            </a:r>
            <a:r>
              <a:rPr lang="sv-SE" dirty="0" err="1"/>
              <a:t>Linking</a:t>
            </a:r>
            <a:r>
              <a:rPr lang="sv-SE" dirty="0"/>
              <a:t> Standard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2691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A90501FD-3ACE-4A04-BE6F-4B3C0B7E3A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Bildobjekt 3" descr="En bild som visar objekt&#10;&#10;Automatiskt genererad beskrivning">
            <a:extLst>
              <a:ext uri="{FF2B5EF4-FFF2-40B4-BE49-F238E27FC236}">
                <a16:creationId xmlns:a16="http://schemas.microsoft.com/office/drawing/2014/main" id="{E14DAF29-2FD5-4A12-9C78-291FDDCAB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91233" y="3900472"/>
            <a:ext cx="805032" cy="74868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FBE0ED96-A3EF-4571-BD88-0D29D59AA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945" y="2907531"/>
            <a:ext cx="2228850" cy="1914525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C14BB0CF-593D-4531-848E-14E8FC86564B}"/>
              </a:ext>
            </a:extLst>
          </p:cNvPr>
          <p:cNvSpPr/>
          <p:nvPr/>
        </p:nvSpPr>
        <p:spPr>
          <a:xfrm>
            <a:off x="2423592" y="1556792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Definiera principer</a:t>
            </a:r>
            <a:endParaRPr lang="en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0B695722-6427-4E28-A8DF-EA39782ED977}"/>
              </a:ext>
            </a:extLst>
          </p:cNvPr>
          <p:cNvSpPr/>
          <p:nvPr/>
        </p:nvSpPr>
        <p:spPr>
          <a:xfrm>
            <a:off x="4618854" y="1556791"/>
            <a:ext cx="1631659" cy="10580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Verifiera principer med domänexpertis</a:t>
            </a:r>
            <a:endParaRPr lang="en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CD2C1A8F-58D4-4367-A78A-B8D8869AB99B}"/>
              </a:ext>
            </a:extLst>
          </p:cNvPr>
          <p:cNvSpPr/>
          <p:nvPr/>
        </p:nvSpPr>
        <p:spPr>
          <a:xfrm>
            <a:off x="4769855" y="3132504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Definiera Excel- struktur</a:t>
            </a:r>
            <a:endParaRPr lang="en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471FBC5-43C6-4839-98CE-C15B7B894F71}"/>
              </a:ext>
            </a:extLst>
          </p:cNvPr>
          <p:cNvSpPr/>
          <p:nvPr/>
        </p:nvSpPr>
        <p:spPr>
          <a:xfrm>
            <a:off x="4769855" y="4502720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Bulkinput från domän- expertis</a:t>
            </a:r>
            <a:endParaRPr lang="en-SE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4D540B07-9943-419A-8D8B-E6E64D9E1F2A}"/>
              </a:ext>
            </a:extLst>
          </p:cNvPr>
          <p:cNvSpPr/>
          <p:nvPr/>
        </p:nvSpPr>
        <p:spPr>
          <a:xfrm>
            <a:off x="7527086" y="4402877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Konvertera </a:t>
            </a:r>
            <a:r>
              <a:rPr lang="sv-SE" dirty="0" err="1"/>
              <a:t>excel</a:t>
            </a:r>
            <a:r>
              <a:rPr lang="sv-SE" dirty="0"/>
              <a:t> till </a:t>
            </a:r>
            <a:r>
              <a:rPr lang="sv-SE" dirty="0" err="1"/>
              <a:t>rdf</a:t>
            </a:r>
            <a:endParaRPr lang="en-SE" dirty="0"/>
          </a:p>
        </p:txBody>
      </p:sp>
      <p:sp>
        <p:nvSpPr>
          <p:cNvPr id="11" name="Pil: höger 10">
            <a:extLst>
              <a:ext uri="{FF2B5EF4-FFF2-40B4-BE49-F238E27FC236}">
                <a16:creationId xmlns:a16="http://schemas.microsoft.com/office/drawing/2014/main" id="{FB8FEA95-EB58-4CB9-B752-CFA91B81FA99}"/>
              </a:ext>
            </a:extLst>
          </p:cNvPr>
          <p:cNvSpPr/>
          <p:nvPr/>
        </p:nvSpPr>
        <p:spPr>
          <a:xfrm>
            <a:off x="3949689" y="1925959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2" name="Pil: nedåt 11">
            <a:extLst>
              <a:ext uri="{FF2B5EF4-FFF2-40B4-BE49-F238E27FC236}">
                <a16:creationId xmlns:a16="http://schemas.microsoft.com/office/drawing/2014/main" id="{BDF682B2-4227-4C02-87A9-C5D29E42D120}"/>
              </a:ext>
            </a:extLst>
          </p:cNvPr>
          <p:cNvSpPr/>
          <p:nvPr/>
        </p:nvSpPr>
        <p:spPr>
          <a:xfrm>
            <a:off x="5368128" y="2700998"/>
            <a:ext cx="209725" cy="34713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FB4337C6-52F1-4E3A-B0B6-8C609BA5C845}"/>
              </a:ext>
            </a:extLst>
          </p:cNvPr>
          <p:cNvSpPr/>
          <p:nvPr/>
        </p:nvSpPr>
        <p:spPr>
          <a:xfrm>
            <a:off x="5375960" y="4131278"/>
            <a:ext cx="201893" cy="34115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Pil: höger 13">
            <a:extLst>
              <a:ext uri="{FF2B5EF4-FFF2-40B4-BE49-F238E27FC236}">
                <a16:creationId xmlns:a16="http://schemas.microsoft.com/office/drawing/2014/main" id="{5725F8C2-3F85-4EE9-8607-F7DD4990BEAE}"/>
              </a:ext>
            </a:extLst>
          </p:cNvPr>
          <p:cNvSpPr/>
          <p:nvPr/>
        </p:nvSpPr>
        <p:spPr>
          <a:xfrm>
            <a:off x="6268492" y="4829440"/>
            <a:ext cx="1204063" cy="2609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Pil: uppåt 14">
            <a:extLst>
              <a:ext uri="{FF2B5EF4-FFF2-40B4-BE49-F238E27FC236}">
                <a16:creationId xmlns:a16="http://schemas.microsoft.com/office/drawing/2014/main" id="{AB4D0245-F1FA-4C68-BFAA-33D73829166F}"/>
              </a:ext>
            </a:extLst>
          </p:cNvPr>
          <p:cNvSpPr/>
          <p:nvPr/>
        </p:nvSpPr>
        <p:spPr>
          <a:xfrm>
            <a:off x="8399456" y="4103249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C764525C-F670-46CB-914C-C72D57D4CD8B}"/>
              </a:ext>
            </a:extLst>
          </p:cNvPr>
          <p:cNvSpPr/>
          <p:nvPr/>
        </p:nvSpPr>
        <p:spPr>
          <a:xfrm>
            <a:off x="7472556" y="2958780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Generatera</a:t>
            </a:r>
            <a:r>
              <a:rPr lang="sv-SE" dirty="0"/>
              <a:t> V440 ontologi med SPARQL/SPIN</a:t>
            </a:r>
            <a:endParaRPr lang="en-SE" dirty="0"/>
          </a:p>
        </p:txBody>
      </p:sp>
      <p:pic>
        <p:nvPicPr>
          <p:cNvPr id="17" name="Bildobjekt 16">
            <a:extLst>
              <a:ext uri="{FF2B5EF4-FFF2-40B4-BE49-F238E27FC236}">
                <a16:creationId xmlns:a16="http://schemas.microsoft.com/office/drawing/2014/main" id="{16C0B00B-679A-42EF-A9E1-882B86C06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4991" y="5062370"/>
            <a:ext cx="1552979" cy="970856"/>
          </a:xfrm>
          <a:prstGeom prst="rect">
            <a:avLst/>
          </a:prstGeom>
        </p:spPr>
      </p:pic>
      <p:sp>
        <p:nvSpPr>
          <p:cNvPr id="18" name="Pil: uppåt 17">
            <a:extLst>
              <a:ext uri="{FF2B5EF4-FFF2-40B4-BE49-F238E27FC236}">
                <a16:creationId xmlns:a16="http://schemas.microsoft.com/office/drawing/2014/main" id="{996A6B0C-978D-4657-8C57-C32382F95CDC}"/>
              </a:ext>
            </a:extLst>
          </p:cNvPr>
          <p:cNvSpPr/>
          <p:nvPr/>
        </p:nvSpPr>
        <p:spPr>
          <a:xfrm>
            <a:off x="8399456" y="2652984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9" name="Bildobjekt 18">
            <a:extLst>
              <a:ext uri="{FF2B5EF4-FFF2-40B4-BE49-F238E27FC236}">
                <a16:creationId xmlns:a16="http://schemas.microsoft.com/office/drawing/2014/main" id="{6E0AD024-A296-4EFC-A8EC-EAD8A86D5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865364" y="747840"/>
            <a:ext cx="1525076" cy="770788"/>
          </a:xfrm>
          <a:prstGeom prst="rect">
            <a:avLst/>
          </a:prstGeom>
        </p:spPr>
      </p:pic>
      <p:sp>
        <p:nvSpPr>
          <p:cNvPr id="20" name="Rektangel 19">
            <a:extLst>
              <a:ext uri="{FF2B5EF4-FFF2-40B4-BE49-F238E27FC236}">
                <a16:creationId xmlns:a16="http://schemas.microsoft.com/office/drawing/2014/main" id="{F8B56057-2318-4F7A-BF34-6AE44E403916}"/>
              </a:ext>
            </a:extLst>
          </p:cNvPr>
          <p:cNvSpPr/>
          <p:nvPr/>
        </p:nvSpPr>
        <p:spPr>
          <a:xfrm>
            <a:off x="7472556" y="1556792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Verifiering</a:t>
            </a:r>
          </a:p>
          <a:p>
            <a:pPr algn="ctr"/>
            <a:r>
              <a:rPr lang="sv-SE" dirty="0"/>
              <a:t>Validering</a:t>
            </a:r>
            <a:endParaRPr lang="en-SE" dirty="0"/>
          </a:p>
        </p:txBody>
      </p:sp>
      <p:pic>
        <p:nvPicPr>
          <p:cNvPr id="21" name="Bildobjekt 20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E85C4CAF-1362-46DE-AFF2-120F0B98BA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80830" y="5488934"/>
            <a:ext cx="907706" cy="1293481"/>
          </a:xfrm>
          <a:prstGeom prst="rect">
            <a:avLst/>
          </a:prstGeom>
        </p:spPr>
      </p:pic>
      <p:pic>
        <p:nvPicPr>
          <p:cNvPr id="22" name="Bildobjekt 21">
            <a:extLst>
              <a:ext uri="{FF2B5EF4-FFF2-40B4-BE49-F238E27FC236}">
                <a16:creationId xmlns:a16="http://schemas.microsoft.com/office/drawing/2014/main" id="{1D6CF9AE-CD06-459C-89CD-A623922AE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0813" y="5443255"/>
            <a:ext cx="2481072" cy="457200"/>
          </a:xfrm>
          <a:prstGeom prst="rect">
            <a:avLst/>
          </a:prstGeom>
        </p:spPr>
      </p:pic>
      <p:pic>
        <p:nvPicPr>
          <p:cNvPr id="23" name="Bildobjekt 22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8F4266A7-FFED-4D5A-AB5E-389FD3A6F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882891" y="2511566"/>
            <a:ext cx="591233" cy="842507"/>
          </a:xfrm>
          <a:prstGeom prst="rect">
            <a:avLst/>
          </a:prstGeom>
        </p:spPr>
      </p:pic>
      <p:sp>
        <p:nvSpPr>
          <p:cNvPr id="24" name="Rektangel 23">
            <a:extLst>
              <a:ext uri="{FF2B5EF4-FFF2-40B4-BE49-F238E27FC236}">
                <a16:creationId xmlns:a16="http://schemas.microsoft.com/office/drawing/2014/main" id="{1C92FE22-8A10-4B9F-ACBF-374D73E5E6C5}"/>
              </a:ext>
            </a:extLst>
          </p:cNvPr>
          <p:cNvSpPr/>
          <p:nvPr/>
        </p:nvSpPr>
        <p:spPr>
          <a:xfrm>
            <a:off x="313472" y="1549835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Förstå</a:t>
            </a:r>
          </a:p>
          <a:p>
            <a:pPr algn="ctr"/>
            <a:r>
              <a:rPr lang="sv-SE" dirty="0"/>
              <a:t>V440</a:t>
            </a:r>
            <a:endParaRPr lang="en-SE" dirty="0"/>
          </a:p>
        </p:txBody>
      </p:sp>
      <p:sp>
        <p:nvSpPr>
          <p:cNvPr id="25" name="Pil: höger 24">
            <a:extLst>
              <a:ext uri="{FF2B5EF4-FFF2-40B4-BE49-F238E27FC236}">
                <a16:creationId xmlns:a16="http://schemas.microsoft.com/office/drawing/2014/main" id="{08B15F0B-CBB5-4F32-8863-E1063CC4B029}"/>
              </a:ext>
            </a:extLst>
          </p:cNvPr>
          <p:cNvSpPr/>
          <p:nvPr/>
        </p:nvSpPr>
        <p:spPr>
          <a:xfrm>
            <a:off x="1802456" y="1853627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A121B151-980D-45BA-B2D8-2BBD1F17F5D7}"/>
              </a:ext>
            </a:extLst>
          </p:cNvPr>
          <p:cNvSpPr txBox="1"/>
          <p:nvPr/>
        </p:nvSpPr>
        <p:spPr>
          <a:xfrm>
            <a:off x="313472" y="810068"/>
            <a:ext cx="220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dirty="0"/>
              <a:t>Processen:</a:t>
            </a:r>
            <a:endParaRPr lang="en-SE" sz="3600" dirty="0"/>
          </a:p>
        </p:txBody>
      </p:sp>
    </p:spTree>
    <p:extLst>
      <p:ext uri="{BB962C8B-B14F-4D97-AF65-F5344CB8AC3E}">
        <p14:creationId xmlns:p14="http://schemas.microsoft.com/office/powerpoint/2010/main" val="206515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B10C3D96-44D5-41F5-B340-A023F0478D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Bildobjekt 7">
            <a:extLst>
              <a:ext uri="{FF2B5EF4-FFF2-40B4-BE49-F238E27FC236}">
                <a16:creationId xmlns:a16="http://schemas.microsoft.com/office/drawing/2014/main" id="{AA1DA9F7-1769-4D97-8888-CA686C365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207" y="1208170"/>
            <a:ext cx="2802560" cy="2110789"/>
          </a:xfrm>
          <a:prstGeom prst="rect">
            <a:avLst/>
          </a:prstGeom>
        </p:spPr>
      </p:pic>
      <p:cxnSp>
        <p:nvCxnSpPr>
          <p:cNvPr id="5" name="Rak pilkoppling 9">
            <a:extLst>
              <a:ext uri="{FF2B5EF4-FFF2-40B4-BE49-F238E27FC236}">
                <a16:creationId xmlns:a16="http://schemas.microsoft.com/office/drawing/2014/main" id="{B9D49576-DE68-42B8-A27E-ED58E2235D4E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679658" y="3107635"/>
            <a:ext cx="0" cy="940194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ak pilkoppling 10">
            <a:extLst>
              <a:ext uri="{FF2B5EF4-FFF2-40B4-BE49-F238E27FC236}">
                <a16:creationId xmlns:a16="http://schemas.microsoft.com/office/drawing/2014/main" id="{A36285A8-6D0D-42D5-B680-CE65C7D492A1}"/>
              </a:ext>
            </a:extLst>
          </p:cNvPr>
          <p:cNvCxnSpPr>
            <a:cxnSpLocks/>
          </p:cNvCxnSpPr>
          <p:nvPr/>
        </p:nvCxnSpPr>
        <p:spPr>
          <a:xfrm>
            <a:off x="4585590" y="5560083"/>
            <a:ext cx="144575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k pilkoppling 13">
            <a:extLst>
              <a:ext uri="{FF2B5EF4-FFF2-40B4-BE49-F238E27FC236}">
                <a16:creationId xmlns:a16="http://schemas.microsoft.com/office/drawing/2014/main" id="{4ED3A34D-D1F7-4AF6-9C04-3F19893F6A0E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>
            <a:off x="2759044" y="2263565"/>
            <a:ext cx="3110163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ruta 16">
            <a:extLst>
              <a:ext uri="{FF2B5EF4-FFF2-40B4-BE49-F238E27FC236}">
                <a16:creationId xmlns:a16="http://schemas.microsoft.com/office/drawing/2014/main" id="{19CACE49-B926-425C-B390-0923F8221C33}"/>
              </a:ext>
            </a:extLst>
          </p:cNvPr>
          <p:cNvSpPr txBox="1"/>
          <p:nvPr/>
        </p:nvSpPr>
        <p:spPr>
          <a:xfrm>
            <a:off x="1759619" y="3389625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64689774-FE77-483A-B40A-65ADB89F0482}"/>
              </a:ext>
            </a:extLst>
          </p:cNvPr>
          <p:cNvSpPr txBox="1">
            <a:spLocks/>
          </p:cNvSpPr>
          <p:nvPr/>
        </p:nvSpPr>
        <p:spPr>
          <a:xfrm>
            <a:off x="3647728" y="3032635"/>
            <a:ext cx="2284384" cy="6116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Ontologi</a:t>
            </a:r>
            <a:endParaRPr lang="en-SE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2C9EFFE9-5EA2-451C-97A0-F3B5D13A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71" y="1419495"/>
            <a:ext cx="2158773" cy="16881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89A7CE52-C77D-4AC8-A469-7F4FE5EF4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0" y="4047829"/>
            <a:ext cx="3707680" cy="1834529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6C1D695C-E371-4F78-AE70-4F1DB1A86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955" y="4502354"/>
            <a:ext cx="2262037" cy="1802420"/>
          </a:xfrm>
          <a:prstGeom prst="rect">
            <a:avLst/>
          </a:prstGeom>
        </p:spPr>
      </p:pic>
      <p:cxnSp>
        <p:nvCxnSpPr>
          <p:cNvPr id="13" name="Rak pilkoppling 9">
            <a:extLst>
              <a:ext uri="{FF2B5EF4-FFF2-40B4-BE49-F238E27FC236}">
                <a16:creationId xmlns:a16="http://schemas.microsoft.com/office/drawing/2014/main" id="{D31E47A9-5D65-4056-987D-5B55DDE2A813}"/>
              </a:ext>
            </a:extLst>
          </p:cNvPr>
          <p:cNvCxnSpPr>
            <a:cxnSpLocks/>
          </p:cNvCxnSpPr>
          <p:nvPr/>
        </p:nvCxnSpPr>
        <p:spPr>
          <a:xfrm flipV="1">
            <a:off x="3070371" y="2594002"/>
            <a:ext cx="2752087" cy="206806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pilkoppling 9">
            <a:extLst>
              <a:ext uri="{FF2B5EF4-FFF2-40B4-BE49-F238E27FC236}">
                <a16:creationId xmlns:a16="http://schemas.microsoft.com/office/drawing/2014/main" id="{CC00C4D9-47B7-42A9-AF25-AD4E1EF036F0}"/>
              </a:ext>
            </a:extLst>
          </p:cNvPr>
          <p:cNvCxnSpPr>
            <a:cxnSpLocks/>
            <a:stCxn id="12" idx="0"/>
            <a:endCxn id="4" idx="2"/>
          </p:cNvCxnSpPr>
          <p:nvPr/>
        </p:nvCxnSpPr>
        <p:spPr>
          <a:xfrm flipH="1" flipV="1">
            <a:off x="7270487" y="3318959"/>
            <a:ext cx="17487" cy="118339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ruta 16">
            <a:extLst>
              <a:ext uri="{FF2B5EF4-FFF2-40B4-BE49-F238E27FC236}">
                <a16:creationId xmlns:a16="http://schemas.microsoft.com/office/drawing/2014/main" id="{E6BECAB6-315D-4FAC-AC35-8DA95C0B8BA0}"/>
              </a:ext>
            </a:extLst>
          </p:cNvPr>
          <p:cNvSpPr txBox="1"/>
          <p:nvPr/>
        </p:nvSpPr>
        <p:spPr>
          <a:xfrm>
            <a:off x="4712617" y="5157336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998D02AD-6342-4E6A-B783-92772DDC3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91" y="1305313"/>
            <a:ext cx="2746223" cy="3454644"/>
          </a:xfrm>
          <a:prstGeom prst="rect">
            <a:avLst/>
          </a:prstGeom>
        </p:spPr>
      </p:pic>
      <p:grpSp>
        <p:nvGrpSpPr>
          <p:cNvPr id="23" name="Grupp 22">
            <a:extLst>
              <a:ext uri="{FF2B5EF4-FFF2-40B4-BE49-F238E27FC236}">
                <a16:creationId xmlns:a16="http://schemas.microsoft.com/office/drawing/2014/main" id="{72FF3C6E-9F9E-40E0-869B-840686F54330}"/>
              </a:ext>
            </a:extLst>
          </p:cNvPr>
          <p:cNvGrpSpPr/>
          <p:nvPr/>
        </p:nvGrpSpPr>
        <p:grpSpPr>
          <a:xfrm>
            <a:off x="316113" y="658706"/>
            <a:ext cx="2465795" cy="607816"/>
            <a:chOff x="316113" y="658706"/>
            <a:chExt cx="2465795" cy="607816"/>
          </a:xfrm>
        </p:grpSpPr>
        <p:sp>
          <p:nvSpPr>
            <p:cNvPr id="16" name="textruta 15">
              <a:extLst>
                <a:ext uri="{FF2B5EF4-FFF2-40B4-BE49-F238E27FC236}">
                  <a16:creationId xmlns:a16="http://schemas.microsoft.com/office/drawing/2014/main" id="{107E4BA6-EB30-4181-A509-85784B6465B4}"/>
                </a:ext>
              </a:extLst>
            </p:cNvPr>
            <p:cNvSpPr txBox="1"/>
            <p:nvPr/>
          </p:nvSpPr>
          <p:spPr>
            <a:xfrm>
              <a:off x="316113" y="789380"/>
              <a:ext cx="202183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sv-SE" b="1" u="sng" dirty="0"/>
                <a:t>Construction </a:t>
              </a:r>
              <a:r>
                <a:rPr lang="sv-SE" b="1" u="sng" dirty="0" err="1"/>
                <a:t>entity</a:t>
              </a:r>
              <a:endParaRPr lang="en-SE" b="1" u="sng" dirty="0"/>
            </a:p>
          </p:txBody>
        </p:sp>
        <p:pic>
          <p:nvPicPr>
            <p:cNvPr id="21" name="Bildobjekt 20" descr="En bild som visar ritning&#10;&#10;Automatiskt genererad beskrivning">
              <a:extLst>
                <a:ext uri="{FF2B5EF4-FFF2-40B4-BE49-F238E27FC236}">
                  <a16:creationId xmlns:a16="http://schemas.microsoft.com/office/drawing/2014/main" id="{911F8238-2015-4821-8A70-46F5601F5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402594" y="658706"/>
              <a:ext cx="379314" cy="607816"/>
            </a:xfrm>
            <a:prstGeom prst="rect">
              <a:avLst/>
            </a:prstGeom>
          </p:spPr>
        </p:pic>
      </p:grpSp>
      <p:grpSp>
        <p:nvGrpSpPr>
          <p:cNvPr id="25" name="Grupp 24">
            <a:extLst>
              <a:ext uri="{FF2B5EF4-FFF2-40B4-BE49-F238E27FC236}">
                <a16:creationId xmlns:a16="http://schemas.microsoft.com/office/drawing/2014/main" id="{DD3C3CC5-E6C8-4636-A205-A640908A04CC}"/>
              </a:ext>
            </a:extLst>
          </p:cNvPr>
          <p:cNvGrpSpPr/>
          <p:nvPr/>
        </p:nvGrpSpPr>
        <p:grpSpPr>
          <a:xfrm>
            <a:off x="308026" y="6204440"/>
            <a:ext cx="2901357" cy="607816"/>
            <a:chOff x="308026" y="6204440"/>
            <a:chExt cx="2901357" cy="607816"/>
          </a:xfrm>
        </p:grpSpPr>
        <p:sp>
          <p:nvSpPr>
            <p:cNvPr id="17" name="textruta 16">
              <a:extLst>
                <a:ext uri="{FF2B5EF4-FFF2-40B4-BE49-F238E27FC236}">
                  <a16:creationId xmlns:a16="http://schemas.microsoft.com/office/drawing/2014/main" id="{9C4C147B-4C39-4502-B91C-1B958C322446}"/>
                </a:ext>
              </a:extLst>
            </p:cNvPr>
            <p:cNvSpPr txBox="1"/>
            <p:nvPr/>
          </p:nvSpPr>
          <p:spPr>
            <a:xfrm>
              <a:off x="308026" y="6349014"/>
              <a:ext cx="2473882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sv-SE" b="1" u="sng" dirty="0"/>
                <a:t>Construction </a:t>
              </a:r>
              <a:r>
                <a:rPr lang="sv-SE" b="1" u="sng" dirty="0" err="1"/>
                <a:t>entity</a:t>
              </a:r>
              <a:r>
                <a:rPr lang="sv-SE" b="1" u="sng" dirty="0"/>
                <a:t> part</a:t>
              </a:r>
              <a:endParaRPr lang="en-SE" b="1" u="sng" dirty="0"/>
            </a:p>
          </p:txBody>
        </p:sp>
        <p:pic>
          <p:nvPicPr>
            <p:cNvPr id="24" name="Bildobjekt 23" descr="En bild som visar ritning&#10;&#10;Automatiskt genererad beskrivning">
              <a:extLst>
                <a:ext uri="{FF2B5EF4-FFF2-40B4-BE49-F238E27FC236}">
                  <a16:creationId xmlns:a16="http://schemas.microsoft.com/office/drawing/2014/main" id="{78DC8771-6D13-44B2-9C64-4F1D95EE5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830069" y="6204440"/>
              <a:ext cx="379314" cy="607816"/>
            </a:xfrm>
            <a:prstGeom prst="rect">
              <a:avLst/>
            </a:prstGeom>
          </p:spPr>
        </p:pic>
      </p:grpSp>
      <p:grpSp>
        <p:nvGrpSpPr>
          <p:cNvPr id="27" name="Grupp 26">
            <a:extLst>
              <a:ext uri="{FF2B5EF4-FFF2-40B4-BE49-F238E27FC236}">
                <a16:creationId xmlns:a16="http://schemas.microsoft.com/office/drawing/2014/main" id="{D7543B0E-73F4-42FB-A3DE-7C4BA1B3A7B5}"/>
              </a:ext>
            </a:extLst>
          </p:cNvPr>
          <p:cNvGrpSpPr/>
          <p:nvPr/>
        </p:nvGrpSpPr>
        <p:grpSpPr>
          <a:xfrm>
            <a:off x="6266520" y="6204440"/>
            <a:ext cx="2676626" cy="607816"/>
            <a:chOff x="6266520" y="6204440"/>
            <a:chExt cx="2676626" cy="607816"/>
          </a:xfrm>
        </p:grpSpPr>
        <p:sp>
          <p:nvSpPr>
            <p:cNvPr id="18" name="textruta 17">
              <a:extLst>
                <a:ext uri="{FF2B5EF4-FFF2-40B4-BE49-F238E27FC236}">
                  <a16:creationId xmlns:a16="http://schemas.microsoft.com/office/drawing/2014/main" id="{FD6E44E9-E221-4D8B-9EC7-9DC915E4F8AF}"/>
                </a:ext>
              </a:extLst>
            </p:cNvPr>
            <p:cNvSpPr txBox="1"/>
            <p:nvPr/>
          </p:nvSpPr>
          <p:spPr>
            <a:xfrm>
              <a:off x="6266520" y="6349014"/>
              <a:ext cx="2251065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sv-SE" b="1" u="sng" dirty="0"/>
                <a:t>Construction element</a:t>
              </a:r>
              <a:endParaRPr lang="en-SE" b="1" u="sng" dirty="0"/>
            </a:p>
          </p:txBody>
        </p:sp>
        <p:pic>
          <p:nvPicPr>
            <p:cNvPr id="26" name="Bildobjekt 25" descr="En bild som visar ritning&#10;&#10;Automatiskt genererad beskrivning">
              <a:extLst>
                <a:ext uri="{FF2B5EF4-FFF2-40B4-BE49-F238E27FC236}">
                  <a16:creationId xmlns:a16="http://schemas.microsoft.com/office/drawing/2014/main" id="{C33A54B7-BC63-4C7A-AC68-98F1D8D5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8563832" y="6204440"/>
              <a:ext cx="379314" cy="607816"/>
            </a:xfrm>
            <a:prstGeom prst="rect">
              <a:avLst/>
            </a:prstGeom>
          </p:spPr>
        </p:pic>
      </p:grpSp>
      <p:grpSp>
        <p:nvGrpSpPr>
          <p:cNvPr id="29" name="Grupp 28">
            <a:extLst>
              <a:ext uri="{FF2B5EF4-FFF2-40B4-BE49-F238E27FC236}">
                <a16:creationId xmlns:a16="http://schemas.microsoft.com/office/drawing/2014/main" id="{4B1DEC40-6CD2-4B92-BC02-3148C659754E}"/>
              </a:ext>
            </a:extLst>
          </p:cNvPr>
          <p:cNvGrpSpPr/>
          <p:nvPr/>
        </p:nvGrpSpPr>
        <p:grpSpPr>
          <a:xfrm>
            <a:off x="5822458" y="650403"/>
            <a:ext cx="1600167" cy="607816"/>
            <a:chOff x="5822458" y="650403"/>
            <a:chExt cx="1600167" cy="607816"/>
          </a:xfrm>
        </p:grpSpPr>
        <p:sp>
          <p:nvSpPr>
            <p:cNvPr id="19" name="textruta 18">
              <a:extLst>
                <a:ext uri="{FF2B5EF4-FFF2-40B4-BE49-F238E27FC236}">
                  <a16:creationId xmlns:a16="http://schemas.microsoft.com/office/drawing/2014/main" id="{DBBA9190-F881-4356-A7A6-D1A42AD1052B}"/>
                </a:ext>
              </a:extLst>
            </p:cNvPr>
            <p:cNvSpPr txBox="1"/>
            <p:nvPr/>
          </p:nvSpPr>
          <p:spPr>
            <a:xfrm>
              <a:off x="5822458" y="777948"/>
              <a:ext cx="1174104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sv-SE" b="1" u="sng" dirty="0" err="1"/>
                <a:t>Properties</a:t>
              </a:r>
              <a:endParaRPr lang="en-SE" b="1" u="sng" dirty="0"/>
            </a:p>
          </p:txBody>
        </p:sp>
        <p:pic>
          <p:nvPicPr>
            <p:cNvPr id="28" name="Bildobjekt 27" descr="En bild som visar ritning&#10;&#10;Automatiskt genererad beskrivning">
              <a:extLst>
                <a:ext uri="{FF2B5EF4-FFF2-40B4-BE49-F238E27FC236}">
                  <a16:creationId xmlns:a16="http://schemas.microsoft.com/office/drawing/2014/main" id="{C7EE650E-CB0B-4F0B-8B2B-BFBD51768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7043311" y="650403"/>
              <a:ext cx="379314" cy="607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3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82E2B67E-5987-4D1B-A614-4F55F526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11" y="805272"/>
            <a:ext cx="11510423" cy="5623952"/>
          </a:xfrm>
        </p:spPr>
        <p:txBody>
          <a:bodyPr/>
          <a:lstStyle/>
          <a:p>
            <a:r>
              <a:rPr lang="en-US" sz="3600" u="sng" dirty="0"/>
              <a:t>Interoperate:</a:t>
            </a:r>
            <a:endParaRPr lang="en-US" sz="2400" dirty="0"/>
          </a:p>
          <a:p>
            <a:pPr lvl="1"/>
            <a:r>
              <a:rPr lang="en-US" sz="2400" dirty="0" err="1"/>
              <a:t>Sätt</a:t>
            </a:r>
            <a:r>
              <a:rPr lang="en-US" sz="2400" dirty="0"/>
              <a:t> </a:t>
            </a:r>
            <a:r>
              <a:rPr lang="en-US" sz="2400" dirty="0" err="1"/>
              <a:t>upp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GitHub</a:t>
            </a:r>
            <a:endParaRPr lang="en-US" sz="2400" dirty="0"/>
          </a:p>
          <a:p>
            <a:pPr lvl="1"/>
            <a:r>
              <a:rPr lang="en-US" sz="2400" dirty="0" err="1"/>
              <a:t>Ontologier</a:t>
            </a:r>
            <a:r>
              <a:rPr lang="en-US" sz="2400" dirty="0"/>
              <a:t> </a:t>
            </a:r>
            <a:r>
              <a:rPr lang="en-US" sz="2400" dirty="0" err="1"/>
              <a:t>tillgängliga</a:t>
            </a:r>
            <a:r>
              <a:rPr lang="en-US" sz="2400" dirty="0"/>
              <a:t> online:</a:t>
            </a:r>
          </a:p>
          <a:p>
            <a:pPr lvl="2"/>
            <a:r>
              <a:rPr lang="en-US" dirty="0">
                <a:hlinkClick r:id="rId4"/>
              </a:rPr>
              <a:t>http://rdf.vegdata.no/V440/v440-owl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http://rdf.vegdata.no/V440/v440-brudata-owl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SPARQL endpoint</a:t>
            </a:r>
            <a:endParaRPr lang="en-US" dirty="0"/>
          </a:p>
          <a:p>
            <a:pPr lvl="2"/>
            <a:r>
              <a:rPr lang="en-US" dirty="0" err="1"/>
              <a:t>Exempel</a:t>
            </a:r>
            <a:r>
              <a:rPr lang="en-US" dirty="0"/>
              <a:t> IFC + </a:t>
            </a:r>
            <a:r>
              <a:rPr lang="en-US" dirty="0" err="1"/>
              <a:t>klassificering</a:t>
            </a:r>
            <a:endParaRPr lang="en-US" dirty="0"/>
          </a:p>
          <a:p>
            <a:pPr lvl="1"/>
            <a:r>
              <a:rPr lang="en-US" sz="2400" dirty="0" err="1"/>
              <a:t>Bjud</a:t>
            </a:r>
            <a:r>
              <a:rPr lang="en-US" sz="2400" dirty="0"/>
              <a:t> in </a:t>
            </a:r>
            <a:r>
              <a:rPr lang="en-US" sz="2400" dirty="0" err="1"/>
              <a:t>mjukvaruleverantörer</a:t>
            </a:r>
            <a:endParaRPr lang="en-US" sz="2400" dirty="0"/>
          </a:p>
          <a:p>
            <a:pPr lvl="2"/>
            <a:r>
              <a:rPr lang="en-US" dirty="0" err="1"/>
              <a:t>Använd</a:t>
            </a:r>
            <a:r>
              <a:rPr lang="en-US" dirty="0"/>
              <a:t> </a:t>
            </a:r>
            <a:r>
              <a:rPr lang="en-US" dirty="0" err="1"/>
              <a:t>ontologi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mjukvaruapplikationer</a:t>
            </a:r>
            <a:endParaRPr lang="en-US" dirty="0"/>
          </a:p>
          <a:p>
            <a:pPr lvl="2"/>
            <a:r>
              <a:rPr lang="en-US" dirty="0" err="1"/>
              <a:t>Demonstrationer</a:t>
            </a:r>
            <a:r>
              <a:rPr lang="en-US" dirty="0"/>
              <a:t> (AREO, </a:t>
            </a:r>
            <a:r>
              <a:rPr lang="en-US" dirty="0" err="1"/>
              <a:t>BuildingPoint</a:t>
            </a:r>
            <a:r>
              <a:rPr lang="en-US" dirty="0"/>
              <a:t> Scandinavia)</a:t>
            </a:r>
            <a:endParaRPr lang="en-SE" dirty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6E4A9C1B-EE51-4578-9E8D-53EB19181F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2EC2AD6-418D-43E9-A4B8-AC3B5D5D3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946" y="995364"/>
            <a:ext cx="2402238" cy="1721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C6C53FA9-18DC-4C61-851D-63B159F33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969" y="2631568"/>
            <a:ext cx="4447522" cy="2094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D6410D84-58A0-4A9E-B65B-CA24D60B1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5859" y="4873633"/>
            <a:ext cx="4868632" cy="1745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76D6B719-F3EE-4059-B43C-F23AB01A3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2224" y="1139544"/>
            <a:ext cx="2326954" cy="2299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3BA6447-3F08-4DF2-861E-6C072C11E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6127" y="4517315"/>
            <a:ext cx="5779712" cy="2286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84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440-TeklaDemo-LDAC-Captioned">
            <a:hlinkClick r:id="" action="ppaction://media"/>
            <a:extLst>
              <a:ext uri="{FF2B5EF4-FFF2-40B4-BE49-F238E27FC236}">
                <a16:creationId xmlns:a16="http://schemas.microsoft.com/office/drawing/2014/main" id="{F0CA2C75-8D05-4B37-BB18-71977A2B50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376" y="1141103"/>
            <a:ext cx="9874250" cy="5624512"/>
          </a:xfrm>
        </p:spPr>
      </p:pic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34EAF050-7EBC-4FC3-A904-469B9B4C0E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727291-DAA4-416A-A2D5-4CCD3C499F3F}"/>
              </a:ext>
            </a:extLst>
          </p:cNvPr>
          <p:cNvSpPr/>
          <p:nvPr/>
        </p:nvSpPr>
        <p:spPr>
          <a:xfrm>
            <a:off x="407368" y="771771"/>
            <a:ext cx="3764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DEMO 1: </a:t>
            </a:r>
            <a:r>
              <a:rPr lang="en-US" dirty="0" err="1"/>
              <a:t>BuildingPoint</a:t>
            </a:r>
            <a:r>
              <a:rPr lang="en-US" dirty="0"/>
              <a:t> Scandinavia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506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34EAF050-7EBC-4FC3-A904-469B9B4C0E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D6727291-DAA4-416A-A2D5-4CCD3C499F3F}"/>
              </a:ext>
            </a:extLst>
          </p:cNvPr>
          <p:cNvSpPr/>
          <p:nvPr/>
        </p:nvSpPr>
        <p:spPr>
          <a:xfrm>
            <a:off x="407368" y="771771"/>
            <a:ext cx="1881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DEMO 2: AREO</a:t>
            </a:r>
            <a:endParaRPr lang="en-SE" dirty="0"/>
          </a:p>
        </p:txBody>
      </p:sp>
      <p:pic>
        <p:nvPicPr>
          <p:cNvPr id="8" name="V440-AreoDemo-LDAC">
            <a:hlinkClick r:id="" action="ppaction://media"/>
            <a:extLst>
              <a:ext uri="{FF2B5EF4-FFF2-40B4-BE49-F238E27FC236}">
                <a16:creationId xmlns:a16="http://schemas.microsoft.com/office/drawing/2014/main" id="{973470E0-9B89-41F6-B4FF-8CB180B508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368" y="1120118"/>
            <a:ext cx="8999537" cy="5624512"/>
          </a:xfrm>
        </p:spPr>
      </p:pic>
    </p:spTree>
    <p:extLst>
      <p:ext uri="{BB962C8B-B14F-4D97-AF65-F5344CB8AC3E}">
        <p14:creationId xmlns:p14="http://schemas.microsoft.com/office/powerpoint/2010/main" val="41127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berg, utomhus, snö, natur&#10;&#10;Automatiskt genererad beskrivning">
            <a:extLst>
              <a:ext uri="{FF2B5EF4-FFF2-40B4-BE49-F238E27FC236}">
                <a16:creationId xmlns:a16="http://schemas.microsoft.com/office/drawing/2014/main" id="{EFEF0FE6-7B9C-48D7-86F8-3C5A4249D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908720"/>
            <a:ext cx="6568773" cy="5624512"/>
          </a:xfrm>
        </p:spPr>
      </p:pic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8D30CEEA-6378-4D96-BFF8-FA58109E5E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864EA849-681B-44B3-9F1A-A1A6A435C5F0}"/>
              </a:ext>
            </a:extLst>
          </p:cNvPr>
          <p:cNvSpPr txBox="1"/>
          <p:nvPr/>
        </p:nvSpPr>
        <p:spPr>
          <a:xfrm>
            <a:off x="8040216" y="3140968"/>
            <a:ext cx="272722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Tack!</a:t>
            </a:r>
          </a:p>
          <a:p>
            <a:r>
              <a:rPr lang="en-US" sz="2000" dirty="0">
                <a:hlinkClick r:id="rId3"/>
              </a:rPr>
              <a:t>lars.wikstrom@triona.se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https://www.triona.se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https://www.triona.no/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7228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hlinkClick r:id="rId2"/>
            <a:extLst>
              <a:ext uri="{FF2B5EF4-FFF2-40B4-BE49-F238E27FC236}">
                <a16:creationId xmlns:a16="http://schemas.microsoft.com/office/drawing/2014/main" id="{2287EBD5-1D02-45B3-931C-BCDF01108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124744"/>
            <a:ext cx="9172575" cy="5124450"/>
          </a:xfrm>
          <a:prstGeom prst="rect">
            <a:avLst/>
          </a:prstGeom>
        </p:spPr>
      </p:pic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D1314C95-B7DC-4796-BAAA-A29502D72E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1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DA65FCE3-908F-4680-BDE9-70299FE0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dirty="0"/>
              <a:t>Functionality examples for Open Live Centre (BOLC)</a:t>
            </a:r>
            <a:r>
              <a:rPr lang="en-GB" sz="2400" dirty="0"/>
              <a:t>:</a:t>
            </a:r>
          </a:p>
          <a:p>
            <a:r>
              <a:rPr lang="en-GB" sz="2000" dirty="0"/>
              <a:t>Extract and present data from the BIM-server</a:t>
            </a:r>
          </a:p>
          <a:p>
            <a:r>
              <a:rPr lang="en-GB" sz="2000" dirty="0"/>
              <a:t>Harvest and publish data from different sources, like:</a:t>
            </a:r>
          </a:p>
          <a:p>
            <a:pPr lvl="1"/>
            <a:r>
              <a:rPr lang="en-GB" sz="2000" dirty="0"/>
              <a:t>Quantities</a:t>
            </a:r>
          </a:p>
          <a:p>
            <a:pPr lvl="1"/>
            <a:r>
              <a:rPr lang="en-GB" sz="2000" dirty="0"/>
              <a:t>Collisions and constructability</a:t>
            </a:r>
          </a:p>
          <a:p>
            <a:pPr lvl="1"/>
            <a:r>
              <a:rPr lang="en-GB" sz="2000" dirty="0"/>
              <a:t>Cost / Compensations</a:t>
            </a:r>
          </a:p>
          <a:p>
            <a:pPr lvl="1"/>
            <a:r>
              <a:rPr lang="en-GB" sz="2000" dirty="0"/>
              <a:t>Status / Progress</a:t>
            </a:r>
          </a:p>
          <a:p>
            <a:pPr lvl="1"/>
            <a:r>
              <a:rPr lang="en-GB" sz="2000" dirty="0"/>
              <a:t>Logistics</a:t>
            </a:r>
          </a:p>
          <a:p>
            <a:pPr lvl="1"/>
            <a:r>
              <a:rPr lang="en-GB" sz="2000" dirty="0"/>
              <a:t>RFID-sensors/ QR-code readings</a:t>
            </a:r>
          </a:p>
          <a:p>
            <a:pPr lvl="1"/>
            <a:r>
              <a:rPr lang="en-GB" sz="2000" dirty="0"/>
              <a:t>HR-data</a:t>
            </a:r>
          </a:p>
          <a:p>
            <a:pPr lvl="1"/>
            <a:r>
              <a:rPr lang="en-GB" sz="2000" dirty="0"/>
              <a:t>Environmental data</a:t>
            </a:r>
          </a:p>
          <a:p>
            <a:pPr lvl="1"/>
            <a:r>
              <a:rPr lang="en-GB" sz="2000" dirty="0"/>
              <a:t>Surveillance camera</a:t>
            </a:r>
          </a:p>
          <a:p>
            <a:pPr lvl="1"/>
            <a:r>
              <a:rPr lang="en-GB" sz="2000" dirty="0"/>
              <a:t>Visualisation / Animation</a:t>
            </a:r>
          </a:p>
          <a:p>
            <a:pPr lvl="1"/>
            <a:r>
              <a:rPr lang="en-GB" sz="2000" dirty="0"/>
              <a:t>Etc.</a:t>
            </a:r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8288ADD8-A531-43A0-9F80-3AD1A41BBD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326B896-BDE7-4950-A646-2A7E5BC2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262" y="2492895"/>
            <a:ext cx="7000330" cy="3919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50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407368" y="764436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&amp; The Semantic Web – Crash course (10 min)</a:t>
            </a:r>
            <a:endParaRPr sz="3200" b="1" dirty="0"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20" y="1412776"/>
            <a:ext cx="7808846" cy="468078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2607634" y="5770769"/>
            <a:ext cx="8611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67"/>
              </a:spcBef>
              <a:buClr>
                <a:srgbClr val="000000"/>
              </a:buClr>
              <a:buSzPts val="1100"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http://www.w3.org/standards/semanticweb/</a:t>
            </a:r>
            <a:endParaRPr sz="2400" u="sng" dirty="0">
              <a:solidFill>
                <a:schemeClr val="hlink"/>
              </a:solidFill>
              <a:hlinkClick r:id="rId4"/>
            </a:endParaRPr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973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670638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– </a:t>
            </a:r>
            <a:r>
              <a:rPr lang="en-US" sz="3200" b="1" dirty="0" err="1"/>
              <a:t>tänk</a:t>
            </a:r>
            <a:r>
              <a:rPr lang="en-US" sz="3200" b="1" dirty="0"/>
              <a:t> www (</a:t>
            </a:r>
            <a:r>
              <a:rPr lang="en-US" sz="3200" b="1" dirty="0" err="1"/>
              <a:t>länkade</a:t>
            </a:r>
            <a:r>
              <a:rPr lang="en-US" sz="3200" b="1" dirty="0"/>
              <a:t> </a:t>
            </a:r>
            <a:r>
              <a:rPr lang="en-US" sz="3200" b="1" dirty="0" err="1"/>
              <a:t>dokument</a:t>
            </a:r>
            <a:r>
              <a:rPr lang="en-US" sz="3200" b="1" dirty="0"/>
              <a:t>)</a:t>
            </a:r>
            <a:br>
              <a:rPr lang="en-US" sz="3200" b="1" dirty="0"/>
            </a:br>
            <a:r>
              <a:rPr lang="en-US" sz="3200" b="1" dirty="0" err="1"/>
              <a:t>Fysiska</a:t>
            </a:r>
            <a:r>
              <a:rPr lang="en-US" sz="3200" b="1" dirty="0"/>
              <a:t> </a:t>
            </a:r>
            <a:r>
              <a:rPr lang="en-US" sz="3200" b="1" dirty="0" err="1"/>
              <a:t>maskiner</a:t>
            </a:r>
            <a:r>
              <a:rPr lang="en-US" sz="3200" b="1" dirty="0"/>
              <a:t> har </a:t>
            </a:r>
            <a:r>
              <a:rPr lang="en-US" sz="3200" b="1" dirty="0" err="1"/>
              <a:t>abstraherats</a:t>
            </a:r>
            <a:r>
              <a:rPr lang="en-US" sz="3200" b="1" dirty="0"/>
              <a:t> </a:t>
            </a:r>
            <a:r>
              <a:rPr lang="en-US" sz="3200" b="1" dirty="0" err="1"/>
              <a:t>bort</a:t>
            </a:r>
            <a:endParaRPr lang="en-US" sz="3200" b="1" dirty="0"/>
          </a:p>
        </p:txBody>
      </p: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BC432E9-77FC-4F1E-A41A-C5638F2F16F6}"/>
              </a:ext>
            </a:extLst>
          </p:cNvPr>
          <p:cNvCxnSpPr>
            <a:cxnSpLocks/>
          </p:cNvCxnSpPr>
          <p:nvPr/>
        </p:nvCxnSpPr>
        <p:spPr>
          <a:xfrm flipV="1">
            <a:off x="2730843" y="2625881"/>
            <a:ext cx="1453978" cy="15512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0E14D315-04ED-458B-9D2E-DF7DA91796E7}"/>
              </a:ext>
            </a:extLst>
          </p:cNvPr>
          <p:cNvCxnSpPr>
            <a:cxnSpLocks/>
          </p:cNvCxnSpPr>
          <p:nvPr/>
        </p:nvCxnSpPr>
        <p:spPr>
          <a:xfrm>
            <a:off x="2730843" y="4177129"/>
            <a:ext cx="1453978" cy="17036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8EFDCD01-E2A4-4F18-BA0A-FB6DB43DE96D}"/>
              </a:ext>
            </a:extLst>
          </p:cNvPr>
          <p:cNvCxnSpPr>
            <a:cxnSpLocks/>
          </p:cNvCxnSpPr>
          <p:nvPr/>
        </p:nvCxnSpPr>
        <p:spPr>
          <a:xfrm>
            <a:off x="5305167" y="2625881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7DDFB398-F26B-4643-BFA6-3A2ACD740FFE}"/>
              </a:ext>
            </a:extLst>
          </p:cNvPr>
          <p:cNvCxnSpPr>
            <a:cxnSpLocks/>
          </p:cNvCxnSpPr>
          <p:nvPr/>
        </p:nvCxnSpPr>
        <p:spPr>
          <a:xfrm>
            <a:off x="5305167" y="5880777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76EEF280-315A-47BB-B6C8-3437D833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744" y="308822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Bildobjekt 42">
            <a:extLst>
              <a:ext uri="{FF2B5EF4-FFF2-40B4-BE49-F238E27FC236}">
                <a16:creationId xmlns:a16="http://schemas.microsoft.com/office/drawing/2014/main" id="{B6B01160-BA00-4D0F-BDBD-DA5C69A0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98198" y="1587949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Bildobjekt 43">
            <a:extLst>
              <a:ext uri="{FF2B5EF4-FFF2-40B4-BE49-F238E27FC236}">
                <a16:creationId xmlns:a16="http://schemas.microsoft.com/office/drawing/2014/main" id="{2939F383-6BC3-4751-BA18-B6A9589A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73485" y="486826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Bildobjekt 44">
            <a:extLst>
              <a:ext uri="{FF2B5EF4-FFF2-40B4-BE49-F238E27FC236}">
                <a16:creationId xmlns:a16="http://schemas.microsoft.com/office/drawing/2014/main" id="{0696F757-3412-4D6F-B10D-C2B005B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9275" y="1587949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Bildobjekt 45">
            <a:extLst>
              <a:ext uri="{FF2B5EF4-FFF2-40B4-BE49-F238E27FC236}">
                <a16:creationId xmlns:a16="http://schemas.microsoft.com/office/drawing/2014/main" id="{53DB944A-A81B-49F5-9D28-D3BBA1F9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63393" y="487264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ruta 39">
            <a:extLst>
              <a:ext uri="{FF2B5EF4-FFF2-40B4-BE49-F238E27FC236}">
                <a16:creationId xmlns:a16="http://schemas.microsoft.com/office/drawing/2014/main" id="{3BDBC48C-266C-4CFC-ABBF-84AC6CC6C4EC}"/>
              </a:ext>
            </a:extLst>
          </p:cNvPr>
          <p:cNvSpPr txBox="1"/>
          <p:nvPr/>
        </p:nvSpPr>
        <p:spPr>
          <a:xfrm>
            <a:off x="2891481" y="308822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B002F221-96F9-45AD-A61D-73D3B4BD3EB4}"/>
              </a:ext>
            </a:extLst>
          </p:cNvPr>
          <p:cNvSpPr txBox="1"/>
          <p:nvPr/>
        </p:nvSpPr>
        <p:spPr>
          <a:xfrm>
            <a:off x="2891481" y="500880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9" name="textruta 48">
            <a:extLst>
              <a:ext uri="{FF2B5EF4-FFF2-40B4-BE49-F238E27FC236}">
                <a16:creationId xmlns:a16="http://schemas.microsoft.com/office/drawing/2014/main" id="{9163A31F-4990-4CCB-9369-1436C4A8CD86}"/>
              </a:ext>
            </a:extLst>
          </p:cNvPr>
          <p:cNvSpPr txBox="1"/>
          <p:nvPr/>
        </p:nvSpPr>
        <p:spPr>
          <a:xfrm>
            <a:off x="6072253" y="225654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C729BAD0-74DA-471B-8232-687F44460D16}"/>
              </a:ext>
            </a:extLst>
          </p:cNvPr>
          <p:cNvSpPr txBox="1"/>
          <p:nvPr/>
        </p:nvSpPr>
        <p:spPr>
          <a:xfrm>
            <a:off x="6067172" y="546929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366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316609" y="820467"/>
            <a:ext cx="2884592" cy="1569399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- Semantic Web (Data-web)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36AEB291-1755-44BF-9424-7201ED5EA47E}"/>
              </a:ext>
            </a:extLst>
          </p:cNvPr>
          <p:cNvSpPr/>
          <p:nvPr/>
        </p:nvSpPr>
        <p:spPr>
          <a:xfrm>
            <a:off x="1921833" y="3666750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08106314-9064-444D-8615-DB4669AAA1B8}"/>
              </a:ext>
            </a:extLst>
          </p:cNvPr>
          <p:cNvSpPr/>
          <p:nvPr/>
        </p:nvSpPr>
        <p:spPr>
          <a:xfrm>
            <a:off x="4130123" y="1660599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BFD3A0A2-B54B-4F4A-A551-4BC5BBD3ED24}"/>
              </a:ext>
            </a:extLst>
          </p:cNvPr>
          <p:cNvCxnSpPr>
            <a:stCxn id="2" idx="7"/>
            <a:endCxn id="19" idx="3"/>
          </p:cNvCxnSpPr>
          <p:nvPr/>
        </p:nvCxnSpPr>
        <p:spPr>
          <a:xfrm flipV="1">
            <a:off x="2122229" y="1857971"/>
            <a:ext cx="2042276" cy="184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 20">
            <a:extLst>
              <a:ext uri="{FF2B5EF4-FFF2-40B4-BE49-F238E27FC236}">
                <a16:creationId xmlns:a16="http://schemas.microsoft.com/office/drawing/2014/main" id="{1D60DD66-592B-4833-A132-5F7457343ACA}"/>
              </a:ext>
            </a:extLst>
          </p:cNvPr>
          <p:cNvSpPr/>
          <p:nvPr/>
        </p:nvSpPr>
        <p:spPr>
          <a:xfrm>
            <a:off x="3933694" y="5717062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Rak pilkoppling 5">
            <a:extLst>
              <a:ext uri="{FF2B5EF4-FFF2-40B4-BE49-F238E27FC236}">
                <a16:creationId xmlns:a16="http://schemas.microsoft.com/office/drawing/2014/main" id="{D6A4AEF2-E2DE-4AA8-9EBC-F312FBC630E7}"/>
              </a:ext>
            </a:extLst>
          </p:cNvPr>
          <p:cNvCxnSpPr>
            <a:stCxn id="2" idx="5"/>
            <a:endCxn id="21" idx="1"/>
          </p:cNvCxnSpPr>
          <p:nvPr/>
        </p:nvCxnSpPr>
        <p:spPr>
          <a:xfrm>
            <a:off x="2122229" y="3864122"/>
            <a:ext cx="1845847" cy="18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 28">
            <a:extLst>
              <a:ext uri="{FF2B5EF4-FFF2-40B4-BE49-F238E27FC236}">
                <a16:creationId xmlns:a16="http://schemas.microsoft.com/office/drawing/2014/main" id="{A71397C5-86DB-49F1-BE65-6E7874286405}"/>
              </a:ext>
            </a:extLst>
          </p:cNvPr>
          <p:cNvSpPr/>
          <p:nvPr/>
        </p:nvSpPr>
        <p:spPr>
          <a:xfrm>
            <a:off x="4168472" y="127272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C96DD164-8026-422B-8322-CA9474262785}"/>
              </a:ext>
            </a:extLst>
          </p:cNvPr>
          <p:cNvCxnSpPr>
            <a:stCxn id="19" idx="0"/>
            <a:endCxn id="29" idx="4"/>
          </p:cNvCxnSpPr>
          <p:nvPr/>
        </p:nvCxnSpPr>
        <p:spPr>
          <a:xfrm flipV="1">
            <a:off x="4247512" y="1439537"/>
            <a:ext cx="3404" cy="22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 31">
            <a:extLst>
              <a:ext uri="{FF2B5EF4-FFF2-40B4-BE49-F238E27FC236}">
                <a16:creationId xmlns:a16="http://schemas.microsoft.com/office/drawing/2014/main" id="{28B7771A-A7EC-41F3-BED5-39DD4ABF4330}"/>
              </a:ext>
            </a:extLst>
          </p:cNvPr>
          <p:cNvSpPr/>
          <p:nvPr/>
        </p:nvSpPr>
        <p:spPr>
          <a:xfrm>
            <a:off x="4414123" y="212621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5C493A43-C87F-4D4B-AF3C-3101C11BD4AC}"/>
              </a:ext>
            </a:extLst>
          </p:cNvPr>
          <p:cNvCxnSpPr>
            <a:stCxn id="19" idx="4"/>
            <a:endCxn id="32" idx="1"/>
          </p:cNvCxnSpPr>
          <p:nvPr/>
        </p:nvCxnSpPr>
        <p:spPr>
          <a:xfrm>
            <a:off x="4247512" y="1891835"/>
            <a:ext cx="190758" cy="25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ED2FC512-F77E-4F4B-BC50-0085D245B01D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364901" y="1776217"/>
            <a:ext cx="2876216" cy="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 37">
            <a:extLst>
              <a:ext uri="{FF2B5EF4-FFF2-40B4-BE49-F238E27FC236}">
                <a16:creationId xmlns:a16="http://schemas.microsoft.com/office/drawing/2014/main" id="{3C9374DE-A123-46CF-8752-915D8289714B}"/>
              </a:ext>
            </a:extLst>
          </p:cNvPr>
          <p:cNvSpPr/>
          <p:nvPr/>
        </p:nvSpPr>
        <p:spPr>
          <a:xfrm>
            <a:off x="7182243" y="1691243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Ellips 38">
            <a:extLst>
              <a:ext uri="{FF2B5EF4-FFF2-40B4-BE49-F238E27FC236}">
                <a16:creationId xmlns:a16="http://schemas.microsoft.com/office/drawing/2014/main" id="{3F20AB00-99CD-46E6-88F4-29F24B137186}"/>
              </a:ext>
            </a:extLst>
          </p:cNvPr>
          <p:cNvSpPr/>
          <p:nvPr/>
        </p:nvSpPr>
        <p:spPr>
          <a:xfrm>
            <a:off x="6976863" y="5750926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368208FC-5DDD-4206-96DE-A43A01CB3509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>
            <a:off x="4168472" y="5832680"/>
            <a:ext cx="2808391" cy="3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 46">
            <a:extLst>
              <a:ext uri="{FF2B5EF4-FFF2-40B4-BE49-F238E27FC236}">
                <a16:creationId xmlns:a16="http://schemas.microsoft.com/office/drawing/2014/main" id="{CD429C0F-EFB5-43AF-8175-E9FC2B8B4071}"/>
              </a:ext>
            </a:extLst>
          </p:cNvPr>
          <p:cNvSpPr/>
          <p:nvPr/>
        </p:nvSpPr>
        <p:spPr>
          <a:xfrm>
            <a:off x="1488667" y="339370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Ellips 50">
            <a:extLst>
              <a:ext uri="{FF2B5EF4-FFF2-40B4-BE49-F238E27FC236}">
                <a16:creationId xmlns:a16="http://schemas.microsoft.com/office/drawing/2014/main" id="{538E6158-A824-4656-B89C-61586E4A59EB}"/>
              </a:ext>
            </a:extLst>
          </p:cNvPr>
          <p:cNvSpPr/>
          <p:nvPr/>
        </p:nvSpPr>
        <p:spPr>
          <a:xfrm>
            <a:off x="1571110" y="4163788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Ellips 51">
            <a:extLst>
              <a:ext uri="{FF2B5EF4-FFF2-40B4-BE49-F238E27FC236}">
                <a16:creationId xmlns:a16="http://schemas.microsoft.com/office/drawing/2014/main" id="{88B6F02F-53E3-48F3-8557-D78F3182DBA1}"/>
              </a:ext>
            </a:extLst>
          </p:cNvPr>
          <p:cNvSpPr/>
          <p:nvPr/>
        </p:nvSpPr>
        <p:spPr>
          <a:xfrm>
            <a:off x="1857144" y="319959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Ellips 52">
            <a:extLst>
              <a:ext uri="{FF2B5EF4-FFF2-40B4-BE49-F238E27FC236}">
                <a16:creationId xmlns:a16="http://schemas.microsoft.com/office/drawing/2014/main" id="{A7DFA592-CDB1-40A6-9BD2-F66938085C0E}"/>
              </a:ext>
            </a:extLst>
          </p:cNvPr>
          <p:cNvSpPr/>
          <p:nvPr/>
        </p:nvSpPr>
        <p:spPr>
          <a:xfrm>
            <a:off x="1886718" y="439959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1F03A865-E6D7-4608-B7A0-2038C2AB8BA8}"/>
              </a:ext>
            </a:extLst>
          </p:cNvPr>
          <p:cNvCxnSpPr>
            <a:stCxn id="2" idx="0"/>
            <a:endCxn id="52" idx="4"/>
          </p:cNvCxnSpPr>
          <p:nvPr/>
        </p:nvCxnSpPr>
        <p:spPr>
          <a:xfrm flipH="1" flipV="1">
            <a:off x="1939588" y="3366406"/>
            <a:ext cx="99634" cy="3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1118ADDD-D29B-4E29-8641-CF1E093D1693}"/>
              </a:ext>
            </a:extLst>
          </p:cNvPr>
          <p:cNvCxnSpPr>
            <a:stCxn id="2" idx="2"/>
            <a:endCxn id="47" idx="5"/>
          </p:cNvCxnSpPr>
          <p:nvPr/>
        </p:nvCxnSpPr>
        <p:spPr>
          <a:xfrm flipH="1" flipV="1">
            <a:off x="1629407" y="3536087"/>
            <a:ext cx="292426" cy="24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ACE129FF-CDE3-4884-A62E-B0155E167091}"/>
              </a:ext>
            </a:extLst>
          </p:cNvPr>
          <p:cNvCxnSpPr>
            <a:cxnSpLocks/>
            <a:stCxn id="2" idx="3"/>
            <a:endCxn id="51" idx="7"/>
          </p:cNvCxnSpPr>
          <p:nvPr/>
        </p:nvCxnSpPr>
        <p:spPr>
          <a:xfrm flipH="1">
            <a:off x="1711850" y="3864122"/>
            <a:ext cx="244365" cy="32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koppling 53">
            <a:extLst>
              <a:ext uri="{FF2B5EF4-FFF2-40B4-BE49-F238E27FC236}">
                <a16:creationId xmlns:a16="http://schemas.microsoft.com/office/drawing/2014/main" id="{DF2D0AF7-FABB-48FB-A634-F9945848E75F}"/>
              </a:ext>
            </a:extLst>
          </p:cNvPr>
          <p:cNvCxnSpPr>
            <a:stCxn id="2" idx="4"/>
            <a:endCxn id="53" idx="0"/>
          </p:cNvCxnSpPr>
          <p:nvPr/>
        </p:nvCxnSpPr>
        <p:spPr>
          <a:xfrm flipH="1">
            <a:off x="1969162" y="3897986"/>
            <a:ext cx="70060" cy="50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 55">
            <a:extLst>
              <a:ext uri="{FF2B5EF4-FFF2-40B4-BE49-F238E27FC236}">
                <a16:creationId xmlns:a16="http://schemas.microsoft.com/office/drawing/2014/main" id="{191FA059-BD35-413D-88D2-E781E0819251}"/>
              </a:ext>
            </a:extLst>
          </p:cNvPr>
          <p:cNvSpPr/>
          <p:nvPr/>
        </p:nvSpPr>
        <p:spPr>
          <a:xfrm>
            <a:off x="4204843" y="531441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Ellips 56">
            <a:extLst>
              <a:ext uri="{FF2B5EF4-FFF2-40B4-BE49-F238E27FC236}">
                <a16:creationId xmlns:a16="http://schemas.microsoft.com/office/drawing/2014/main" id="{1576E5CD-C495-42D8-8E5B-3585A5DFC2BE}"/>
              </a:ext>
            </a:extLst>
          </p:cNvPr>
          <p:cNvSpPr/>
          <p:nvPr/>
        </p:nvSpPr>
        <p:spPr>
          <a:xfrm>
            <a:off x="4287287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Ellips 57">
            <a:extLst>
              <a:ext uri="{FF2B5EF4-FFF2-40B4-BE49-F238E27FC236}">
                <a16:creationId xmlns:a16="http://schemas.microsoft.com/office/drawing/2014/main" id="{568A53C0-0746-4EE3-AFAF-4E641192D246}"/>
              </a:ext>
            </a:extLst>
          </p:cNvPr>
          <p:cNvSpPr/>
          <p:nvPr/>
        </p:nvSpPr>
        <p:spPr>
          <a:xfrm>
            <a:off x="4934530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Ellips 58">
            <a:extLst>
              <a:ext uri="{FF2B5EF4-FFF2-40B4-BE49-F238E27FC236}">
                <a16:creationId xmlns:a16="http://schemas.microsoft.com/office/drawing/2014/main" id="{6D0C7953-C529-4FB6-86F6-1DB94285B513}"/>
              </a:ext>
            </a:extLst>
          </p:cNvPr>
          <p:cNvSpPr/>
          <p:nvPr/>
        </p:nvSpPr>
        <p:spPr>
          <a:xfrm>
            <a:off x="4604574" y="649168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0" name="Rak pilkoppling 59">
            <a:extLst>
              <a:ext uri="{FF2B5EF4-FFF2-40B4-BE49-F238E27FC236}">
                <a16:creationId xmlns:a16="http://schemas.microsoft.com/office/drawing/2014/main" id="{2666D20E-F36D-4D2D-9A98-587FFFE78B9B}"/>
              </a:ext>
            </a:extLst>
          </p:cNvPr>
          <p:cNvCxnSpPr>
            <a:cxnSpLocks/>
            <a:stCxn id="21" idx="0"/>
            <a:endCxn id="56" idx="3"/>
          </p:cNvCxnSpPr>
          <p:nvPr/>
        </p:nvCxnSpPr>
        <p:spPr>
          <a:xfrm flipV="1">
            <a:off x="4051083" y="5456797"/>
            <a:ext cx="177907" cy="26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koppling 61">
            <a:extLst>
              <a:ext uri="{FF2B5EF4-FFF2-40B4-BE49-F238E27FC236}">
                <a16:creationId xmlns:a16="http://schemas.microsoft.com/office/drawing/2014/main" id="{B3605F02-FC76-4201-B5C0-77316A7D94A2}"/>
              </a:ext>
            </a:extLst>
          </p:cNvPr>
          <p:cNvCxnSpPr>
            <a:stCxn id="21" idx="4"/>
            <a:endCxn id="57" idx="1"/>
          </p:cNvCxnSpPr>
          <p:nvPr/>
        </p:nvCxnSpPr>
        <p:spPr>
          <a:xfrm>
            <a:off x="4051083" y="5948298"/>
            <a:ext cx="260351" cy="21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Rak pilkoppling 320">
            <a:extLst>
              <a:ext uri="{FF2B5EF4-FFF2-40B4-BE49-F238E27FC236}">
                <a16:creationId xmlns:a16="http://schemas.microsoft.com/office/drawing/2014/main" id="{D53020D0-15F8-4E15-9A8D-5BD18085716D}"/>
              </a:ext>
            </a:extLst>
          </p:cNvPr>
          <p:cNvCxnSpPr>
            <a:stCxn id="57" idx="5"/>
            <a:endCxn id="59" idx="0"/>
          </p:cNvCxnSpPr>
          <p:nvPr/>
        </p:nvCxnSpPr>
        <p:spPr>
          <a:xfrm>
            <a:off x="4428027" y="6285001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Rak pilkoppling 322">
            <a:extLst>
              <a:ext uri="{FF2B5EF4-FFF2-40B4-BE49-F238E27FC236}">
                <a16:creationId xmlns:a16="http://schemas.microsoft.com/office/drawing/2014/main" id="{14962BA1-1B83-4E3E-8396-69634F1CE594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4452174" y="6226025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 68">
            <a:extLst>
              <a:ext uri="{FF2B5EF4-FFF2-40B4-BE49-F238E27FC236}">
                <a16:creationId xmlns:a16="http://schemas.microsoft.com/office/drawing/2014/main" id="{5DFF336F-B347-43AB-BAF7-3AECC4E977BF}"/>
              </a:ext>
            </a:extLst>
          </p:cNvPr>
          <p:cNvSpPr/>
          <p:nvPr/>
        </p:nvSpPr>
        <p:spPr>
          <a:xfrm>
            <a:off x="7601718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Ellips 69">
            <a:extLst>
              <a:ext uri="{FF2B5EF4-FFF2-40B4-BE49-F238E27FC236}">
                <a16:creationId xmlns:a16="http://schemas.microsoft.com/office/drawing/2014/main" id="{BA2DAF78-CA71-41A5-98C6-EB772446E690}"/>
              </a:ext>
            </a:extLst>
          </p:cNvPr>
          <p:cNvSpPr/>
          <p:nvPr/>
        </p:nvSpPr>
        <p:spPr>
          <a:xfrm>
            <a:off x="8248961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1" name="Ellips 70">
            <a:extLst>
              <a:ext uri="{FF2B5EF4-FFF2-40B4-BE49-F238E27FC236}">
                <a16:creationId xmlns:a16="http://schemas.microsoft.com/office/drawing/2014/main" id="{6027E829-D282-44D0-8824-44DFC0401A7E}"/>
              </a:ext>
            </a:extLst>
          </p:cNvPr>
          <p:cNvSpPr/>
          <p:nvPr/>
        </p:nvSpPr>
        <p:spPr>
          <a:xfrm>
            <a:off x="7919005" y="6349302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2" name="Rak pilkoppling 71">
            <a:extLst>
              <a:ext uri="{FF2B5EF4-FFF2-40B4-BE49-F238E27FC236}">
                <a16:creationId xmlns:a16="http://schemas.microsoft.com/office/drawing/2014/main" id="{B775AB7B-679D-4AE8-AEF1-AAF2522BA763}"/>
              </a:ext>
            </a:extLst>
          </p:cNvPr>
          <p:cNvCxnSpPr>
            <a:stCxn id="69" idx="5"/>
            <a:endCxn id="71" idx="0"/>
          </p:cNvCxnSpPr>
          <p:nvPr/>
        </p:nvCxnSpPr>
        <p:spPr>
          <a:xfrm>
            <a:off x="7742458" y="6142620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ak pilkoppling 72">
            <a:extLst>
              <a:ext uri="{FF2B5EF4-FFF2-40B4-BE49-F238E27FC236}">
                <a16:creationId xmlns:a16="http://schemas.microsoft.com/office/drawing/2014/main" id="{41DEDD62-F215-4BFA-BA2D-7D49D9D54E4A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7766605" y="6083644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Rak pilkoppling 324">
            <a:extLst>
              <a:ext uri="{FF2B5EF4-FFF2-40B4-BE49-F238E27FC236}">
                <a16:creationId xmlns:a16="http://schemas.microsoft.com/office/drawing/2014/main" id="{8D3F675B-3E00-4C76-8F66-B9E845803062}"/>
              </a:ext>
            </a:extLst>
          </p:cNvPr>
          <p:cNvCxnSpPr>
            <a:stCxn id="39" idx="6"/>
            <a:endCxn id="69" idx="1"/>
          </p:cNvCxnSpPr>
          <p:nvPr/>
        </p:nvCxnSpPr>
        <p:spPr>
          <a:xfrm>
            <a:off x="7211641" y="5866544"/>
            <a:ext cx="414224" cy="15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 75">
            <a:extLst>
              <a:ext uri="{FF2B5EF4-FFF2-40B4-BE49-F238E27FC236}">
                <a16:creationId xmlns:a16="http://schemas.microsoft.com/office/drawing/2014/main" id="{41C9541F-7143-4430-8D5A-AD1B1CBBACCD}"/>
              </a:ext>
            </a:extLst>
          </p:cNvPr>
          <p:cNvSpPr/>
          <p:nvPr/>
        </p:nvSpPr>
        <p:spPr>
          <a:xfrm>
            <a:off x="7354205" y="508085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7" name="Ellips 76">
            <a:extLst>
              <a:ext uri="{FF2B5EF4-FFF2-40B4-BE49-F238E27FC236}">
                <a16:creationId xmlns:a16="http://schemas.microsoft.com/office/drawing/2014/main" id="{498513D8-5044-4318-A937-38B03EBBD7E3}"/>
              </a:ext>
            </a:extLst>
          </p:cNvPr>
          <p:cNvSpPr/>
          <p:nvPr/>
        </p:nvSpPr>
        <p:spPr>
          <a:xfrm>
            <a:off x="7860477" y="4926255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8" name="Ellips 77">
            <a:extLst>
              <a:ext uri="{FF2B5EF4-FFF2-40B4-BE49-F238E27FC236}">
                <a16:creationId xmlns:a16="http://schemas.microsoft.com/office/drawing/2014/main" id="{03763AC3-C7CB-4F1F-A804-335EFD765305}"/>
              </a:ext>
            </a:extLst>
          </p:cNvPr>
          <p:cNvSpPr/>
          <p:nvPr/>
        </p:nvSpPr>
        <p:spPr>
          <a:xfrm>
            <a:off x="7925339" y="524766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9" name="Rak pilkoppling 78">
            <a:extLst>
              <a:ext uri="{FF2B5EF4-FFF2-40B4-BE49-F238E27FC236}">
                <a16:creationId xmlns:a16="http://schemas.microsoft.com/office/drawing/2014/main" id="{653A9414-61C8-47EF-90BB-C631FBB529AF}"/>
              </a:ext>
            </a:extLst>
          </p:cNvPr>
          <p:cNvCxnSpPr>
            <a:cxnSpLocks/>
            <a:stCxn id="76" idx="5"/>
            <a:endCxn id="78" idx="2"/>
          </p:cNvCxnSpPr>
          <p:nvPr/>
        </p:nvCxnSpPr>
        <p:spPr>
          <a:xfrm>
            <a:off x="7494945" y="5223231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ak pilkoppling 79">
            <a:extLst>
              <a:ext uri="{FF2B5EF4-FFF2-40B4-BE49-F238E27FC236}">
                <a16:creationId xmlns:a16="http://schemas.microsoft.com/office/drawing/2014/main" id="{50EE2CA0-840B-48F9-8ED6-F76D91E91F3B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7494945" y="5068636"/>
            <a:ext cx="389679" cy="3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Rak pilkoppling 329">
            <a:extLst>
              <a:ext uri="{FF2B5EF4-FFF2-40B4-BE49-F238E27FC236}">
                <a16:creationId xmlns:a16="http://schemas.microsoft.com/office/drawing/2014/main" id="{0DC8EE3D-74A0-4436-A091-5F01502E1191}"/>
              </a:ext>
            </a:extLst>
          </p:cNvPr>
          <p:cNvCxnSpPr>
            <a:cxnSpLocks/>
            <a:stCxn id="39" idx="0"/>
            <a:endCxn id="76" idx="4"/>
          </p:cNvCxnSpPr>
          <p:nvPr/>
        </p:nvCxnSpPr>
        <p:spPr>
          <a:xfrm flipV="1">
            <a:off x="7094252" y="5247660"/>
            <a:ext cx="342397" cy="50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 89">
            <a:extLst>
              <a:ext uri="{FF2B5EF4-FFF2-40B4-BE49-F238E27FC236}">
                <a16:creationId xmlns:a16="http://schemas.microsoft.com/office/drawing/2014/main" id="{50FAF01E-F6E5-431D-8809-A0121F0338AD}"/>
              </a:ext>
            </a:extLst>
          </p:cNvPr>
          <p:cNvSpPr/>
          <p:nvPr/>
        </p:nvSpPr>
        <p:spPr>
          <a:xfrm>
            <a:off x="7778034" y="156063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1" name="Ellips 90">
            <a:extLst>
              <a:ext uri="{FF2B5EF4-FFF2-40B4-BE49-F238E27FC236}">
                <a16:creationId xmlns:a16="http://schemas.microsoft.com/office/drawing/2014/main" id="{0F3F2916-5533-4BFE-8843-B0CD5514EE59}"/>
              </a:ext>
            </a:extLst>
          </p:cNvPr>
          <p:cNvSpPr/>
          <p:nvPr/>
        </p:nvSpPr>
        <p:spPr>
          <a:xfrm>
            <a:off x="8083843" y="115901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2" name="Ellips 91">
            <a:extLst>
              <a:ext uri="{FF2B5EF4-FFF2-40B4-BE49-F238E27FC236}">
                <a16:creationId xmlns:a16="http://schemas.microsoft.com/office/drawing/2014/main" id="{43C9C1F8-ADDF-4090-A180-4DBAFF79FEA7}"/>
              </a:ext>
            </a:extLst>
          </p:cNvPr>
          <p:cNvSpPr/>
          <p:nvPr/>
        </p:nvSpPr>
        <p:spPr>
          <a:xfrm>
            <a:off x="8349168" y="172744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93" name="Rak pilkoppling 92">
            <a:extLst>
              <a:ext uri="{FF2B5EF4-FFF2-40B4-BE49-F238E27FC236}">
                <a16:creationId xmlns:a16="http://schemas.microsoft.com/office/drawing/2014/main" id="{636AC446-3250-4C43-8962-4CE8B805C57B}"/>
              </a:ext>
            </a:extLst>
          </p:cNvPr>
          <p:cNvCxnSpPr>
            <a:cxnSpLocks/>
            <a:stCxn id="90" idx="5"/>
            <a:endCxn id="92" idx="2"/>
          </p:cNvCxnSpPr>
          <p:nvPr/>
        </p:nvCxnSpPr>
        <p:spPr>
          <a:xfrm>
            <a:off x="7918774" y="1703015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ak pilkoppling 93">
            <a:extLst>
              <a:ext uri="{FF2B5EF4-FFF2-40B4-BE49-F238E27FC236}">
                <a16:creationId xmlns:a16="http://schemas.microsoft.com/office/drawing/2014/main" id="{012FB766-129B-44B0-BE64-C44260C1FD68}"/>
              </a:ext>
            </a:extLst>
          </p:cNvPr>
          <p:cNvCxnSpPr>
            <a:cxnSpLocks/>
            <a:stCxn id="90" idx="7"/>
            <a:endCxn id="91" idx="3"/>
          </p:cNvCxnSpPr>
          <p:nvPr/>
        </p:nvCxnSpPr>
        <p:spPr>
          <a:xfrm flipV="1">
            <a:off x="7918774" y="1301398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Rak pilkoppling 336">
            <a:extLst>
              <a:ext uri="{FF2B5EF4-FFF2-40B4-BE49-F238E27FC236}">
                <a16:creationId xmlns:a16="http://schemas.microsoft.com/office/drawing/2014/main" id="{6A184A51-67FC-4554-9099-0BAEC4BA413C}"/>
              </a:ext>
            </a:extLst>
          </p:cNvPr>
          <p:cNvCxnSpPr>
            <a:stCxn id="38" idx="6"/>
            <a:endCxn id="90" idx="2"/>
          </p:cNvCxnSpPr>
          <p:nvPr/>
        </p:nvCxnSpPr>
        <p:spPr>
          <a:xfrm flipV="1">
            <a:off x="7417021" y="1644039"/>
            <a:ext cx="361013" cy="16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objekt 4">
            <a:extLst>
              <a:ext uri="{FF2B5EF4-FFF2-40B4-BE49-F238E27FC236}">
                <a16:creationId xmlns:a16="http://schemas.microsoft.com/office/drawing/2014/main" id="{86DA08FF-FEA2-4296-A418-411747FF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193" y="2598882"/>
            <a:ext cx="4705655" cy="2302944"/>
          </a:xfrm>
          <a:prstGeom prst="rect">
            <a:avLst/>
          </a:prstGeom>
        </p:spPr>
      </p:pic>
      <p:pic>
        <p:nvPicPr>
          <p:cNvPr id="66" name="Bildobjekt 65">
            <a:extLst>
              <a:ext uri="{FF2B5EF4-FFF2-40B4-BE49-F238E27FC236}">
                <a16:creationId xmlns:a16="http://schemas.microsoft.com/office/drawing/2014/main" id="{946CB751-E724-4EFC-BAE7-0CBAFADE3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Bildobjekt 66">
            <a:extLst>
              <a:ext uri="{FF2B5EF4-FFF2-40B4-BE49-F238E27FC236}">
                <a16:creationId xmlns:a16="http://schemas.microsoft.com/office/drawing/2014/main" id="{A822F308-5A2F-4D68-A137-415F429C4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66270" y="7421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Bildobjekt 67">
            <a:extLst>
              <a:ext uri="{FF2B5EF4-FFF2-40B4-BE49-F238E27FC236}">
                <a16:creationId xmlns:a16="http://schemas.microsoft.com/office/drawing/2014/main" id="{31752C83-92E6-4E37-897A-777B6B749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68744" y="592060"/>
            <a:ext cx="2015374" cy="2015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Bildobjekt 73">
            <a:extLst>
              <a:ext uri="{FF2B5EF4-FFF2-40B4-BE49-F238E27FC236}">
                <a16:creationId xmlns:a16="http://schemas.microsoft.com/office/drawing/2014/main" id="{5A4A6588-782D-4B11-BDD1-2CDA98942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95703" y="49634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Bildobjekt 74">
            <a:extLst>
              <a:ext uri="{FF2B5EF4-FFF2-40B4-BE49-F238E27FC236}">
                <a16:creationId xmlns:a16="http://schemas.microsoft.com/office/drawing/2014/main" id="{F4E458A1-1811-4B9E-8EF6-935253E5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62525" y="4759379"/>
            <a:ext cx="2095233" cy="2095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7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719173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634802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RDF</a:t>
            </a:r>
          </a:p>
          <a:p>
            <a:r>
              <a:rPr lang="en-US" sz="2800" dirty="0"/>
              <a:t>Resource Description Framework</a:t>
            </a:r>
          </a:p>
          <a:p>
            <a:endParaRPr lang="en-US" sz="2800" dirty="0"/>
          </a:p>
          <a:p>
            <a:r>
              <a:rPr lang="en-US" sz="2800" b="1" dirty="0"/>
              <a:t>RDFS</a:t>
            </a:r>
          </a:p>
          <a:p>
            <a:r>
              <a:rPr lang="en-US" sz="2800" dirty="0"/>
              <a:t>Resource Description Framework Schema</a:t>
            </a:r>
          </a:p>
          <a:p>
            <a:endParaRPr lang="en-US" sz="2800" dirty="0"/>
          </a:p>
          <a:p>
            <a:r>
              <a:rPr lang="en-US" sz="2800" b="1" dirty="0"/>
              <a:t>SPARQL</a:t>
            </a:r>
          </a:p>
          <a:p>
            <a:r>
              <a:rPr lang="en-US" sz="2800" dirty="0"/>
              <a:t>SPARQL protocol and RDF Query Language</a:t>
            </a:r>
          </a:p>
          <a:p>
            <a:endParaRPr lang="en-US" sz="2800" dirty="0"/>
          </a:p>
          <a:p>
            <a:r>
              <a:rPr lang="en-US" sz="2800" b="1" dirty="0"/>
              <a:t>OWL</a:t>
            </a:r>
          </a:p>
          <a:p>
            <a:r>
              <a:rPr lang="en-US" sz="2800" dirty="0"/>
              <a:t>Web Ontology Language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412395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695400" y="799240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 err="1"/>
              <a:t>Teknologistack</a:t>
            </a:r>
            <a:r>
              <a:rPr lang="en-US" sz="3200" b="1" dirty="0"/>
              <a:t> – Web-</a:t>
            </a:r>
            <a:r>
              <a:rPr lang="en-US" sz="3200" b="1" dirty="0" err="1"/>
              <a:t>teknologi</a:t>
            </a:r>
            <a:endParaRPr sz="3200" b="1" dirty="0"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416" y="1528840"/>
            <a:ext cx="8159182" cy="51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C3F1ACFD-D9ED-4CCC-9604-B8B10A30177B}"/>
              </a:ext>
            </a:extLst>
          </p:cNvPr>
          <p:cNvSpPr txBox="1"/>
          <p:nvPr/>
        </p:nvSpPr>
        <p:spPr>
          <a:xfrm>
            <a:off x="9264352" y="2780928"/>
            <a:ext cx="28083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err="1"/>
              <a:t>Skilj</a:t>
            </a:r>
            <a:r>
              <a:rPr lang="en-US" sz="2400" dirty="0"/>
              <a:t> </a:t>
            </a:r>
            <a:r>
              <a:rPr lang="en-US" sz="2400" dirty="0" err="1"/>
              <a:t>på</a:t>
            </a:r>
            <a:r>
              <a:rPr lang="en-US" sz="2400" dirty="0"/>
              <a:t> www </a:t>
            </a:r>
            <a:r>
              <a:rPr lang="en-US" sz="2400" dirty="0" err="1"/>
              <a:t>och</a:t>
            </a:r>
            <a:r>
              <a:rPr lang="en-US" sz="2400" dirty="0"/>
              <a:t> web-</a:t>
            </a:r>
            <a:r>
              <a:rPr lang="en-US" sz="2400" dirty="0" err="1"/>
              <a:t>teknologi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err="1"/>
              <a:t>Semantiska</a:t>
            </a:r>
            <a:r>
              <a:rPr lang="en-US" sz="2400" dirty="0"/>
              <a:t> </a:t>
            </a:r>
            <a:r>
              <a:rPr lang="en-US" sz="2400" dirty="0" err="1"/>
              <a:t>webben</a:t>
            </a:r>
            <a:r>
              <a:rPr lang="en-US" sz="2400" dirty="0"/>
              <a:t> </a:t>
            </a:r>
            <a:r>
              <a:rPr lang="en-US" sz="2400" dirty="0" err="1"/>
              <a:t>bygger</a:t>
            </a:r>
            <a:r>
              <a:rPr lang="en-US" sz="2400" dirty="0"/>
              <a:t> </a:t>
            </a:r>
            <a:r>
              <a:rPr lang="en-US" sz="2400" dirty="0" err="1"/>
              <a:t>på</a:t>
            </a:r>
            <a:r>
              <a:rPr lang="en-US" sz="2400" dirty="0"/>
              <a:t> web-</a:t>
            </a:r>
            <a:r>
              <a:rPr lang="en-US" sz="2400" dirty="0" err="1"/>
              <a:t>teknologi</a:t>
            </a:r>
            <a:r>
              <a:rPr lang="en-US" sz="2400" dirty="0"/>
              <a:t> </a:t>
            </a:r>
            <a:r>
              <a:rPr lang="en-US" sz="2400" dirty="0" err="1"/>
              <a:t>och</a:t>
            </a:r>
            <a:r>
              <a:rPr lang="en-US" sz="2400" dirty="0"/>
              <a:t> </a:t>
            </a:r>
            <a:r>
              <a:rPr lang="en-US" sz="2400" dirty="0" err="1"/>
              <a:t>kan</a:t>
            </a:r>
            <a:r>
              <a:rPr lang="en-US" sz="2400" dirty="0"/>
              <a:t>, men </a:t>
            </a:r>
            <a:r>
              <a:rPr lang="en-US" sz="2400" dirty="0" err="1"/>
              <a:t>måste</a:t>
            </a:r>
            <a:r>
              <a:rPr lang="en-US" sz="2400" dirty="0"/>
              <a:t> </a:t>
            </a:r>
            <a:r>
              <a:rPr lang="en-US" sz="2400" dirty="0" err="1"/>
              <a:t>inte</a:t>
            </a:r>
            <a:r>
              <a:rPr lang="en-US" sz="2400" dirty="0"/>
              <a:t>, </a:t>
            </a:r>
            <a:r>
              <a:rPr lang="en-US" sz="2400" dirty="0" err="1"/>
              <a:t>användas</a:t>
            </a:r>
            <a:r>
              <a:rPr lang="en-US" sz="2400" dirty="0"/>
              <a:t> </a:t>
            </a:r>
            <a:r>
              <a:rPr lang="en-US" sz="2400" dirty="0" err="1"/>
              <a:t>på</a:t>
            </a:r>
            <a:r>
              <a:rPr lang="en-US" sz="2400" dirty="0"/>
              <a:t> www</a:t>
            </a: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112010407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Svv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Vegvesen oransje">
      <a:srgbClr val="FF9600"/>
    </a:custClr>
    <a:custClr name="Vegvesen blå">
      <a:srgbClr val="008EC2"/>
    </a:custClr>
    <a:custClr name="Vegvesen grønn">
      <a:srgbClr val="5DB82E"/>
    </a:custClr>
  </a:custClrLst>
  <a:extLst>
    <a:ext uri="{05A4C25C-085E-4340-85A3-A5531E510DB2}">
      <thm15:themeFamily xmlns:thm15="http://schemas.microsoft.com/office/thememl/2012/main" name="Svv_powerpoint NORSK 16-9" id="{05BD5C66-80B5-497B-9878-847ABBAAD904}" vid="{38224FE1-5577-4D20-82D9-B3A97C5578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D26FEADB300E34D9FA0418C33B285B4" ma:contentTypeVersion="13" ma:contentTypeDescription="Skapa ett nytt dokument." ma:contentTypeScope="" ma:versionID="94d1c80f7e0bb586ba76b808fd29141c">
  <xsd:schema xmlns:xsd="http://www.w3.org/2001/XMLSchema" xmlns:xs="http://www.w3.org/2001/XMLSchema" xmlns:p="http://schemas.microsoft.com/office/2006/metadata/properties" xmlns:ns3="10a181bf-59a4-474b-8979-7e583ae48d32" xmlns:ns4="c4edcef8-82ae-4af1-9169-b4c052f89c9e" targetNamespace="http://schemas.microsoft.com/office/2006/metadata/properties" ma:root="true" ma:fieldsID="6cac382bff736f75b724d7e411d00aa3" ns3:_="" ns4:_="">
    <xsd:import namespace="10a181bf-59a4-474b-8979-7e583ae48d32"/>
    <xsd:import namespace="c4edcef8-82ae-4af1-9169-b4c052f89c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181bf-59a4-474b-8979-7e583ae48d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Delar tips,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edcef8-82ae-4af1-9169-b4c052f89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68512C-88FA-4B10-A81C-23FEF47DAB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4957AE-7F45-456A-A742-5FA6CC2686A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10a181bf-59a4-474b-8979-7e583ae48d32"/>
    <ds:schemaRef ds:uri="http://schemas.microsoft.com/office/2006/metadata/properties"/>
    <ds:schemaRef ds:uri="http://schemas.microsoft.com/office/infopath/2007/PartnerControls"/>
    <ds:schemaRef ds:uri="c4edcef8-82ae-4af1-9169-b4c052f89c9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18B212-DA2F-4D82-B788-546B3ED5C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181bf-59a4-474b-8979-7e583ae48d32"/>
    <ds:schemaRef ds:uri="c4edcef8-82ae-4af1-9169-b4c052f89c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Svv_powerpoint NORSK 16-9</Template>
  <TotalTime>20661</TotalTime>
  <Words>1177</Words>
  <Application>Microsoft Office PowerPoint</Application>
  <PresentationFormat>Bredbild</PresentationFormat>
  <Paragraphs>223</Paragraphs>
  <Slides>28</Slides>
  <Notes>16</Notes>
  <HiddenSlides>0</HiddenSlides>
  <MMClips>2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28</vt:i4>
      </vt:variant>
    </vt:vector>
  </HeadingPairs>
  <TitlesOfParts>
    <vt:vector size="33" baseType="lpstr">
      <vt:lpstr>Arial</vt:lpstr>
      <vt:lpstr>Calibri</vt:lpstr>
      <vt:lpstr>Courier New</vt:lpstr>
      <vt:lpstr>Wingdings</vt:lpstr>
      <vt:lpstr>blank</vt:lpstr>
      <vt:lpstr>PowerPoint-presentation</vt:lpstr>
      <vt:lpstr>PowerPoint-presentation</vt:lpstr>
      <vt:lpstr>PowerPoint-presentation</vt:lpstr>
      <vt:lpstr>PowerPoint-presentation</vt:lpstr>
      <vt:lpstr>Linked Data &amp; The Semantic Web – Crash course (10 min)</vt:lpstr>
      <vt:lpstr>Linked data – tänk www (länkade dokument) Fysiska maskiner har abstraherats bort</vt:lpstr>
      <vt:lpstr>Linked data - Semantic Web (Data-web)</vt:lpstr>
      <vt:lpstr>Basic concepts</vt:lpstr>
      <vt:lpstr>Teknologistack – Web-teknologi</vt:lpstr>
      <vt:lpstr>Basic Concepts</vt:lpstr>
      <vt:lpstr>Basic Concepts</vt:lpstr>
      <vt:lpstr>Basic Concepts</vt:lpstr>
      <vt:lpstr>RDF - URI</vt:lpstr>
      <vt:lpstr>Semantiska webben i tillämpning</vt:lpstr>
      <vt:lpstr>RDF – Triple (enkelt exempel)</vt:lpstr>
      <vt:lpstr>Utvecklat exempel från föregående sida…</vt:lpstr>
      <vt:lpstr>Basic Concepts</vt:lpstr>
      <vt:lpstr>Basic Concepts</vt:lpstr>
      <vt:lpstr>LD/SW – Läs mera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>Statens vegvesen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Gaute Larsen</dc:creator>
  <cp:lastModifiedBy>Lars Wikström</cp:lastModifiedBy>
  <cp:revision>290</cp:revision>
  <cp:lastPrinted>2019-12-19T06:56:14Z</cp:lastPrinted>
  <dcterms:created xsi:type="dcterms:W3CDTF">2019-11-19T11:34:26Z</dcterms:created>
  <dcterms:modified xsi:type="dcterms:W3CDTF">2020-08-17T11:54:11Z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5fbf486-f09d-4a86-8810-b4add863c98a_Enabled">
    <vt:lpwstr>True</vt:lpwstr>
  </property>
  <property fmtid="{D5CDD505-2E9C-101B-9397-08002B2CF9AE}" pid="3" name="MSIP_Label_e5fbf486-f09d-4a86-8810-b4add863c98a_SiteId">
    <vt:lpwstr>38856954-ed55-49f7-8bdd-738ffbbfd390</vt:lpwstr>
  </property>
  <property fmtid="{D5CDD505-2E9C-101B-9397-08002B2CF9AE}" pid="4" name="MSIP_Label_e5fbf486-f09d-4a86-8810-b4add863c98a_Owner">
    <vt:lpwstr>gaular@vegvesen.no</vt:lpwstr>
  </property>
  <property fmtid="{D5CDD505-2E9C-101B-9397-08002B2CF9AE}" pid="5" name="MSIP_Label_e5fbf486-f09d-4a86-8810-b4add863c98a_SetDate">
    <vt:lpwstr>2019-03-13T11:56:31.2654023Z</vt:lpwstr>
  </property>
  <property fmtid="{D5CDD505-2E9C-101B-9397-08002B2CF9AE}" pid="6" name="MSIP_Label_e5fbf486-f09d-4a86-8810-b4add863c98a_Name">
    <vt:lpwstr>Public</vt:lpwstr>
  </property>
  <property fmtid="{D5CDD505-2E9C-101B-9397-08002B2CF9AE}" pid="7" name="MSIP_Label_e5fbf486-f09d-4a86-8810-b4add863c98a_Application">
    <vt:lpwstr>Microsoft Azure Information Protection</vt:lpwstr>
  </property>
  <property fmtid="{D5CDD505-2E9C-101B-9397-08002B2CF9AE}" pid="8" name="MSIP_Label_e5fbf486-f09d-4a86-8810-b4add863c98a_Extended_MSFT_Method">
    <vt:lpwstr>Manual</vt:lpwstr>
  </property>
  <property fmtid="{D5CDD505-2E9C-101B-9397-08002B2CF9AE}" pid="9" name="Sensitivity">
    <vt:lpwstr>Public</vt:lpwstr>
  </property>
  <property fmtid="{D5CDD505-2E9C-101B-9397-08002B2CF9AE}" pid="10" name="ContentTypeId">
    <vt:lpwstr>0x0101009D26FEADB300E34D9FA0418C33B285B4</vt:lpwstr>
  </property>
</Properties>
</file>